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469" r:id="rId3"/>
    <p:sldId id="458" r:id="rId4"/>
    <p:sldId id="455" r:id="rId5"/>
    <p:sldId id="325" r:id="rId6"/>
    <p:sldId id="444" r:id="rId7"/>
    <p:sldId id="446" r:id="rId8"/>
    <p:sldId id="442" r:id="rId9"/>
    <p:sldId id="465" r:id="rId10"/>
    <p:sldId id="466" r:id="rId11"/>
    <p:sldId id="467" r:id="rId12"/>
    <p:sldId id="459" r:id="rId13"/>
    <p:sldId id="468" r:id="rId14"/>
    <p:sldId id="460" r:id="rId15"/>
    <p:sldId id="441" r:id="rId16"/>
    <p:sldId id="447" r:id="rId17"/>
    <p:sldId id="415" r:id="rId18"/>
    <p:sldId id="449" r:id="rId19"/>
    <p:sldId id="372" r:id="rId20"/>
    <p:sldId id="461" r:id="rId21"/>
    <p:sldId id="419" r:id="rId22"/>
    <p:sldId id="324" r:id="rId23"/>
    <p:sldId id="456" r:id="rId24"/>
    <p:sldId id="463" r:id="rId25"/>
    <p:sldId id="379" r:id="rId26"/>
    <p:sldId id="451" r:id="rId27"/>
    <p:sldId id="420" r:id="rId28"/>
    <p:sldId id="328" r:id="rId29"/>
    <p:sldId id="327" r:id="rId30"/>
    <p:sldId id="329" r:id="rId31"/>
    <p:sldId id="464" r:id="rId32"/>
    <p:sldId id="452" r:id="rId33"/>
    <p:sldId id="384"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5" autoAdjust="0"/>
    <p:restoredTop sz="94660"/>
  </p:normalViewPr>
  <p:slideViewPr>
    <p:cSldViewPr snapToGrid="0">
      <p:cViewPr varScale="1">
        <p:scale>
          <a:sx n="122" d="100"/>
          <a:sy n="122" d="100"/>
        </p:scale>
        <p:origin x="120" y="570"/>
      </p:cViewPr>
      <p:guideLst/>
    </p:cSldViewPr>
  </p:slideViewPr>
  <p:outlineViewPr>
    <p:cViewPr>
      <p:scale>
        <a:sx n="33" d="100"/>
        <a:sy n="33" d="100"/>
      </p:scale>
      <p:origin x="0" y="-13676"/>
    </p:cViewPr>
  </p:outlineViewPr>
  <p:notesTextViewPr>
    <p:cViewPr>
      <p:scale>
        <a:sx n="1" d="1"/>
        <a:sy n="1" d="1"/>
      </p:scale>
      <p:origin x="0" y="0"/>
    </p:cViewPr>
  </p:notesTextViewPr>
  <p:sorterViewPr>
    <p:cViewPr>
      <p:scale>
        <a:sx n="100" d="100"/>
        <a:sy n="100" d="100"/>
      </p:scale>
      <p:origin x="0" y="-5512"/>
    </p:cViewPr>
  </p:sorterViewPr>
  <p:notesViewPr>
    <p:cSldViewPr snapToGrid="0">
      <p:cViewPr varScale="1">
        <p:scale>
          <a:sx n="50" d="100"/>
          <a:sy n="50" d="100"/>
        </p:scale>
        <p:origin x="1820"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CAD6F5F7-2364-42B6-9476-C97D6ED75636}" type="datetimeFigureOut">
              <a:rPr lang="en-US" smtClean="0"/>
              <a:t>4/13/2021</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3BB73781-350F-4DF9-AE8F-5A7069C2EADE}" type="slidenum">
              <a:rPr lang="en-US" smtClean="0"/>
              <a:t>‹#›</a:t>
            </a:fld>
            <a:endParaRPr lang="en-US"/>
          </a:p>
        </p:txBody>
      </p:sp>
    </p:spTree>
    <p:extLst>
      <p:ext uri="{BB962C8B-B14F-4D97-AF65-F5344CB8AC3E}">
        <p14:creationId xmlns:p14="http://schemas.microsoft.com/office/powerpoint/2010/main" val="347448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0A5D012C-3DBB-43DD-8585-A26F49562920}" type="datetimeFigureOut">
              <a:rPr lang="en-US" smtClean="0"/>
              <a:t>4/13/2021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CB51E7A3-CB53-488E-AC71-ADCCDE3EB68C}" type="slidenum">
              <a:rPr lang="en-US" smtClean="0"/>
              <a:t>‹#›</a:t>
            </a:fld>
            <a:endParaRPr lang="en-US"/>
          </a:p>
        </p:txBody>
      </p:sp>
    </p:spTree>
    <p:extLst>
      <p:ext uri="{BB962C8B-B14F-4D97-AF65-F5344CB8AC3E}">
        <p14:creationId xmlns:p14="http://schemas.microsoft.com/office/powerpoint/2010/main" val="120350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51E7A3-CB53-488E-AC71-ADCCDE3EB68C}" type="slidenum">
              <a:rPr lang="en-US" smtClean="0"/>
              <a:t>1</a:t>
            </a:fld>
            <a:endParaRPr lang="en-US"/>
          </a:p>
        </p:txBody>
      </p:sp>
    </p:spTree>
    <p:extLst>
      <p:ext uri="{BB962C8B-B14F-4D97-AF65-F5344CB8AC3E}">
        <p14:creationId xmlns:p14="http://schemas.microsoft.com/office/powerpoint/2010/main" val="364223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7ECD4-F68E-490B-9014-D3134582B617}" type="slidenum">
              <a:rPr lang="en-US" smtClean="0"/>
              <a:t>5</a:t>
            </a:fld>
            <a:endParaRPr lang="en-US"/>
          </a:p>
        </p:txBody>
      </p:sp>
    </p:spTree>
    <p:extLst>
      <p:ext uri="{BB962C8B-B14F-4D97-AF65-F5344CB8AC3E}">
        <p14:creationId xmlns:p14="http://schemas.microsoft.com/office/powerpoint/2010/main" val="337142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A34B0E-8D7C-4CBE-8529-609180FB95A7}" type="datetime1">
              <a:rPr lang="en-US" smtClean="0"/>
              <a:t>4/13/2021</a:t>
            </a:fld>
            <a:endParaRPr lang="en-US"/>
          </a:p>
        </p:txBody>
      </p:sp>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71953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D2857-8329-43EF-9DB8-962BDB36D35F}" type="datetime1">
              <a:rPr lang="en-US" smtClean="0"/>
              <a:t>4/13/2021</a:t>
            </a:fld>
            <a:endParaRPr lang="en-US"/>
          </a:p>
        </p:txBody>
      </p:sp>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133021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640033-E117-4991-AC18-0C6B6C238228}" type="datetime1">
              <a:rPr lang="en-US" smtClean="0"/>
              <a:t>4/13/2021</a:t>
            </a:fld>
            <a:endParaRPr lang="en-US"/>
          </a:p>
        </p:txBody>
      </p:sp>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11347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235ED-162D-4E8E-8DBB-424D4FDAC4F5}" type="datetime1">
              <a:rPr lang="en-US" smtClean="0"/>
              <a:t>4/13/2021</a:t>
            </a:fld>
            <a:endParaRPr lang="en-US"/>
          </a:p>
        </p:txBody>
      </p:sp>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23910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F957B-2E78-466D-8101-0F63120F4EAF}" type="datetime1">
              <a:rPr lang="en-US" smtClean="0"/>
              <a:t>4/13/2021</a:t>
            </a:fld>
            <a:endParaRPr lang="en-US"/>
          </a:p>
        </p:txBody>
      </p:sp>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395470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0AFFCB-7983-4F95-AA4D-96EB9DF89572}" type="datetime1">
              <a:rPr lang="en-US" smtClean="0"/>
              <a:t>4/13/2021</a:t>
            </a:fld>
            <a:endParaRPr lang="en-US"/>
          </a:p>
        </p:txBody>
      </p:sp>
      <p:sp>
        <p:nvSpPr>
          <p:cNvPr id="6" name="Footer Placeholder 5"/>
          <p:cNvSpPr>
            <a:spLocks noGrp="1"/>
          </p:cNvSpPr>
          <p:nvPr>
            <p:ph type="ftr" sz="quarter" idx="11"/>
          </p:nvPr>
        </p:nvSpPr>
        <p:spPr/>
        <p:txBody>
          <a:bodyPr/>
          <a:lstStyle/>
          <a:p>
            <a:r>
              <a:rPr lang="nl-NL"/>
              <a:t>Ron Lee, UC Berkeley, April 2021</a:t>
            </a:r>
            <a:endParaRPr lang="en-US"/>
          </a:p>
        </p:txBody>
      </p:sp>
      <p:sp>
        <p:nvSpPr>
          <p:cNvPr id="7" name="Slide Number Placeholder 6"/>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97237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2D1A05-484A-48BF-8D5C-B14C6AF2204E}" type="datetime1">
              <a:rPr lang="en-US" smtClean="0"/>
              <a:t>4/13/2021</a:t>
            </a:fld>
            <a:endParaRPr lang="en-US"/>
          </a:p>
        </p:txBody>
      </p:sp>
      <p:sp>
        <p:nvSpPr>
          <p:cNvPr id="8" name="Footer Placeholder 7"/>
          <p:cNvSpPr>
            <a:spLocks noGrp="1"/>
          </p:cNvSpPr>
          <p:nvPr>
            <p:ph type="ftr" sz="quarter" idx="11"/>
          </p:nvPr>
        </p:nvSpPr>
        <p:spPr/>
        <p:txBody>
          <a:bodyPr/>
          <a:lstStyle/>
          <a:p>
            <a:r>
              <a:rPr lang="nl-NL"/>
              <a:t>Ron Lee, UC Berkeley, April 2021</a:t>
            </a:r>
            <a:endParaRPr lang="en-US"/>
          </a:p>
        </p:txBody>
      </p:sp>
      <p:sp>
        <p:nvSpPr>
          <p:cNvPr id="9" name="Slide Number Placeholder 8"/>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28438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1FE24-577B-4E35-850B-B2C32EEDA5A2}" type="datetime1">
              <a:rPr lang="en-US" smtClean="0"/>
              <a:t>4/13/2021</a:t>
            </a:fld>
            <a:endParaRPr lang="en-US"/>
          </a:p>
        </p:txBody>
      </p:sp>
      <p:sp>
        <p:nvSpPr>
          <p:cNvPr id="4" name="Footer Placeholder 3"/>
          <p:cNvSpPr>
            <a:spLocks noGrp="1"/>
          </p:cNvSpPr>
          <p:nvPr>
            <p:ph type="ftr" sz="quarter" idx="11"/>
          </p:nvPr>
        </p:nvSpPr>
        <p:spPr/>
        <p:txBody>
          <a:bodyPr/>
          <a:lstStyle/>
          <a:p>
            <a:r>
              <a:rPr lang="nl-NL"/>
              <a:t>Ron Lee, UC Berkeley, April 2021</a:t>
            </a:r>
            <a:endParaRPr lang="en-US"/>
          </a:p>
        </p:txBody>
      </p:sp>
      <p:sp>
        <p:nvSpPr>
          <p:cNvPr id="5" name="Slide Number Placeholder 4"/>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73561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EFCDB-8B2A-445B-A269-677C8DEE5DC4}" type="datetime1">
              <a:rPr lang="en-US" smtClean="0"/>
              <a:t>4/13/2021</a:t>
            </a:fld>
            <a:endParaRPr lang="en-US"/>
          </a:p>
        </p:txBody>
      </p:sp>
      <p:sp>
        <p:nvSpPr>
          <p:cNvPr id="3" name="Footer Placeholder 2"/>
          <p:cNvSpPr>
            <a:spLocks noGrp="1"/>
          </p:cNvSpPr>
          <p:nvPr>
            <p:ph type="ftr" sz="quarter" idx="11"/>
          </p:nvPr>
        </p:nvSpPr>
        <p:spPr/>
        <p:txBody>
          <a:bodyPr/>
          <a:lstStyle/>
          <a:p>
            <a:r>
              <a:rPr lang="nl-NL"/>
              <a:t>Ron Lee, UC Berkeley, April 2021</a:t>
            </a:r>
            <a:endParaRPr lang="en-US"/>
          </a:p>
        </p:txBody>
      </p:sp>
      <p:sp>
        <p:nvSpPr>
          <p:cNvPr id="4" name="Slide Number Placeholder 3"/>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407504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C65963-78A4-4985-83D9-9307573C89C5}" type="datetime1">
              <a:rPr lang="en-US" smtClean="0"/>
              <a:t>4/13/2021</a:t>
            </a:fld>
            <a:endParaRPr lang="en-US"/>
          </a:p>
        </p:txBody>
      </p:sp>
      <p:sp>
        <p:nvSpPr>
          <p:cNvPr id="6" name="Footer Placeholder 5"/>
          <p:cNvSpPr>
            <a:spLocks noGrp="1"/>
          </p:cNvSpPr>
          <p:nvPr>
            <p:ph type="ftr" sz="quarter" idx="11"/>
          </p:nvPr>
        </p:nvSpPr>
        <p:spPr/>
        <p:txBody>
          <a:bodyPr/>
          <a:lstStyle/>
          <a:p>
            <a:r>
              <a:rPr lang="nl-NL"/>
              <a:t>Ron Lee, UC Berkeley, April 2021</a:t>
            </a:r>
            <a:endParaRPr lang="en-US"/>
          </a:p>
        </p:txBody>
      </p:sp>
      <p:sp>
        <p:nvSpPr>
          <p:cNvPr id="7" name="Slide Number Placeholder 6"/>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280132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8F5EB4-7D94-47A7-9BA1-35113FCA322C}" type="datetime1">
              <a:rPr lang="en-US" smtClean="0"/>
              <a:t>4/13/2021</a:t>
            </a:fld>
            <a:endParaRPr lang="en-US"/>
          </a:p>
        </p:txBody>
      </p:sp>
      <p:sp>
        <p:nvSpPr>
          <p:cNvPr id="6" name="Footer Placeholder 5"/>
          <p:cNvSpPr>
            <a:spLocks noGrp="1"/>
          </p:cNvSpPr>
          <p:nvPr>
            <p:ph type="ftr" sz="quarter" idx="11"/>
          </p:nvPr>
        </p:nvSpPr>
        <p:spPr/>
        <p:txBody>
          <a:bodyPr/>
          <a:lstStyle/>
          <a:p>
            <a:r>
              <a:rPr lang="nl-NL"/>
              <a:t>Ron Lee, UC Berkeley, April 2021</a:t>
            </a:r>
            <a:endParaRPr lang="en-US"/>
          </a:p>
        </p:txBody>
      </p:sp>
      <p:sp>
        <p:nvSpPr>
          <p:cNvPr id="7" name="Slide Number Placeholder 6"/>
          <p:cNvSpPr>
            <a:spLocks noGrp="1"/>
          </p:cNvSpPr>
          <p:nvPr>
            <p:ph type="sldNum" sz="quarter" idx="12"/>
          </p:nvPr>
        </p:nvSpPr>
        <p:spPr/>
        <p:txBody>
          <a:bodyPr/>
          <a:lstStyle/>
          <a:p>
            <a:fld id="{ED14398A-2D06-4C9A-A4EA-5909099F3F65}" type="slidenum">
              <a:rPr lang="en-US" smtClean="0"/>
              <a:t>‹#›</a:t>
            </a:fld>
            <a:endParaRPr lang="en-US"/>
          </a:p>
        </p:txBody>
      </p:sp>
    </p:spTree>
    <p:extLst>
      <p:ext uri="{BB962C8B-B14F-4D97-AF65-F5344CB8AC3E}">
        <p14:creationId xmlns:p14="http://schemas.microsoft.com/office/powerpoint/2010/main" val="130530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4CB3E-EE51-4CFD-9E22-07B2A84F46B7}" type="datetime1">
              <a:rPr lang="en-US" smtClean="0"/>
              <a:t>4/13/2021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Ron Lee, UC Berkeley, April 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4398A-2D06-4C9A-A4EA-5909099F3F65}" type="slidenum">
              <a:rPr lang="en-US" smtClean="0"/>
              <a:t>‹#›</a:t>
            </a:fld>
            <a:endParaRPr lang="en-US"/>
          </a:p>
        </p:txBody>
      </p:sp>
    </p:spTree>
    <p:extLst>
      <p:ext uri="{BB962C8B-B14F-4D97-AF65-F5344CB8AC3E}">
        <p14:creationId xmlns:p14="http://schemas.microsoft.com/office/powerpoint/2010/main" val="327267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br>
              <a:rPr lang="en-US" sz="4000" dirty="0"/>
            </a:br>
            <a:br>
              <a:rPr lang="en-US" sz="4000" dirty="0"/>
            </a:br>
            <a:br>
              <a:rPr lang="en-US" sz="4000" dirty="0"/>
            </a:br>
            <a:br>
              <a:rPr lang="en-US" sz="4000" dirty="0"/>
            </a:br>
            <a:br>
              <a:rPr lang="en-US" sz="4000" dirty="0"/>
            </a:br>
            <a:br>
              <a:rPr lang="en-US" sz="4000" dirty="0"/>
            </a:br>
            <a:br>
              <a:rPr lang="en-US" sz="4000" dirty="0"/>
            </a:br>
            <a:br>
              <a:rPr lang="en-US" sz="4000" dirty="0"/>
            </a:br>
            <a:r>
              <a:rPr lang="en-US" sz="4000" dirty="0"/>
              <a:t>Economic consequences of slower population growth and faster aging: Will there be a Great Demographic Reversal?</a:t>
            </a:r>
            <a:br>
              <a:rPr lang="en-US" sz="4000" dirty="0"/>
            </a:br>
            <a:endParaRPr lang="en-US" sz="4000" dirty="0"/>
          </a:p>
        </p:txBody>
      </p:sp>
      <p:sp>
        <p:nvSpPr>
          <p:cNvPr id="3" name="Subtitle 2"/>
          <p:cNvSpPr>
            <a:spLocks noGrp="1"/>
          </p:cNvSpPr>
          <p:nvPr>
            <p:ph type="subTitle" idx="1"/>
          </p:nvPr>
        </p:nvSpPr>
        <p:spPr>
          <a:xfrm>
            <a:off x="1593130" y="3602038"/>
            <a:ext cx="9902184" cy="2133599"/>
          </a:xfrm>
        </p:spPr>
        <p:txBody>
          <a:bodyPr>
            <a:normAutofit/>
          </a:bodyPr>
          <a:lstStyle/>
          <a:p>
            <a:r>
              <a:rPr lang="en-US" sz="2000" dirty="0"/>
              <a:t>Ronald Lee, Demography and Economics, Univ of California at Berkeley</a:t>
            </a:r>
            <a:r>
              <a:rPr lang="it-IT" sz="2000" dirty="0"/>
              <a:t> </a:t>
            </a:r>
          </a:p>
          <a:p>
            <a:r>
              <a:rPr lang="it-IT" sz="2000" dirty="0"/>
              <a:t>rlee@demog.berkeley.edu</a:t>
            </a:r>
          </a:p>
          <a:p>
            <a:r>
              <a:rPr lang="en-US" sz="2000" dirty="0"/>
              <a:t>IGIER Policy Seminar on the Great Demographic Reversal </a:t>
            </a:r>
          </a:p>
          <a:p>
            <a:r>
              <a:rPr lang="en-US" sz="2000" dirty="0"/>
              <a:t>Bocconi University </a:t>
            </a:r>
          </a:p>
          <a:p>
            <a:r>
              <a:rPr lang="en-US" sz="2000" dirty="0"/>
              <a:t>Deep thanks to all NTA teams and to Andrew Mason and Gretchen Donehower</a:t>
            </a:r>
          </a:p>
        </p:txBody>
      </p:sp>
    </p:spTree>
    <p:extLst>
      <p:ext uri="{BB962C8B-B14F-4D97-AF65-F5344CB8AC3E}">
        <p14:creationId xmlns:p14="http://schemas.microsoft.com/office/powerpoint/2010/main" val="140671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6748-D2E7-4C57-987E-45B3D238AB1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600EAF4-015B-4216-B922-046237CDD7D1}"/>
              </a:ext>
            </a:extLst>
          </p:cNvPr>
          <p:cNvPicPr>
            <a:picLocks noGrp="1" noChangeAspect="1"/>
          </p:cNvPicPr>
          <p:nvPr>
            <p:ph idx="1"/>
          </p:nvPr>
        </p:nvPicPr>
        <p:blipFill>
          <a:blip r:embed="rId2"/>
          <a:stretch>
            <a:fillRect/>
          </a:stretch>
        </p:blipFill>
        <p:spPr>
          <a:xfrm>
            <a:off x="3101824" y="342092"/>
            <a:ext cx="8030001" cy="5834871"/>
          </a:xfrm>
          <a:prstGeom prst="rect">
            <a:avLst/>
          </a:prstGeom>
        </p:spPr>
      </p:pic>
      <p:sp>
        <p:nvSpPr>
          <p:cNvPr id="4" name="Footer Placeholder 3">
            <a:extLst>
              <a:ext uri="{FF2B5EF4-FFF2-40B4-BE49-F238E27FC236}">
                <a16:creationId xmlns:a16="http://schemas.microsoft.com/office/drawing/2014/main" id="{7BE7AB4B-F22F-43E0-9FAD-B153F69B4E7E}"/>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73011074-89C3-4D3E-9038-2CA29A855B71}"/>
              </a:ext>
            </a:extLst>
          </p:cNvPr>
          <p:cNvSpPr>
            <a:spLocks noGrp="1"/>
          </p:cNvSpPr>
          <p:nvPr>
            <p:ph type="sldNum" sz="quarter" idx="12"/>
          </p:nvPr>
        </p:nvSpPr>
        <p:spPr/>
        <p:txBody>
          <a:bodyPr/>
          <a:lstStyle/>
          <a:p>
            <a:fld id="{ED14398A-2D06-4C9A-A4EA-5909099F3F65}" type="slidenum">
              <a:rPr lang="en-US" smtClean="0"/>
              <a:t>10</a:t>
            </a:fld>
            <a:endParaRPr lang="en-US"/>
          </a:p>
        </p:txBody>
      </p:sp>
    </p:spTree>
    <p:extLst>
      <p:ext uri="{BB962C8B-B14F-4D97-AF65-F5344CB8AC3E}">
        <p14:creationId xmlns:p14="http://schemas.microsoft.com/office/powerpoint/2010/main" val="27162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86D9-8EB4-47E4-BC55-65FF5ABAFC7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58D40FC-2B13-44EC-ACF6-A7CFA4882F4F}"/>
              </a:ext>
            </a:extLst>
          </p:cNvPr>
          <p:cNvPicPr>
            <a:picLocks noGrp="1" noChangeAspect="1"/>
          </p:cNvPicPr>
          <p:nvPr>
            <p:ph idx="1"/>
          </p:nvPr>
        </p:nvPicPr>
        <p:blipFill>
          <a:blip r:embed="rId2"/>
          <a:stretch>
            <a:fillRect/>
          </a:stretch>
        </p:blipFill>
        <p:spPr>
          <a:xfrm>
            <a:off x="3101824" y="365125"/>
            <a:ext cx="7998303" cy="5811838"/>
          </a:xfrm>
          <a:prstGeom prst="rect">
            <a:avLst/>
          </a:prstGeom>
        </p:spPr>
      </p:pic>
      <p:sp>
        <p:nvSpPr>
          <p:cNvPr id="4" name="Footer Placeholder 3">
            <a:extLst>
              <a:ext uri="{FF2B5EF4-FFF2-40B4-BE49-F238E27FC236}">
                <a16:creationId xmlns:a16="http://schemas.microsoft.com/office/drawing/2014/main" id="{0B940918-4463-4AB2-A165-A687116FE990}"/>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8F33D5D0-5C9C-482A-9B8D-AEB79865316B}"/>
              </a:ext>
            </a:extLst>
          </p:cNvPr>
          <p:cNvSpPr>
            <a:spLocks noGrp="1"/>
          </p:cNvSpPr>
          <p:nvPr>
            <p:ph type="sldNum" sz="quarter" idx="12"/>
          </p:nvPr>
        </p:nvSpPr>
        <p:spPr/>
        <p:txBody>
          <a:bodyPr/>
          <a:lstStyle/>
          <a:p>
            <a:fld id="{ED14398A-2D06-4C9A-A4EA-5909099F3F65}" type="slidenum">
              <a:rPr lang="en-US" smtClean="0"/>
              <a:t>11</a:t>
            </a:fld>
            <a:endParaRPr lang="en-US"/>
          </a:p>
        </p:txBody>
      </p:sp>
    </p:spTree>
    <p:extLst>
      <p:ext uri="{BB962C8B-B14F-4D97-AF65-F5344CB8AC3E}">
        <p14:creationId xmlns:p14="http://schemas.microsoft.com/office/powerpoint/2010/main" val="129048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0D2C-6A09-4767-953C-022057DDBA3F}"/>
              </a:ext>
            </a:extLst>
          </p:cNvPr>
          <p:cNvSpPr>
            <a:spLocks noGrp="1"/>
          </p:cNvSpPr>
          <p:nvPr>
            <p:ph type="title"/>
          </p:nvPr>
        </p:nvSpPr>
        <p:spPr/>
        <p:txBody>
          <a:bodyPr/>
          <a:lstStyle/>
          <a:p>
            <a:r>
              <a:rPr lang="en-US" dirty="0"/>
              <a:t>Era of population driven global GDP growth is over!</a:t>
            </a:r>
          </a:p>
        </p:txBody>
      </p:sp>
      <p:sp>
        <p:nvSpPr>
          <p:cNvPr id="3" name="Content Placeholder 2">
            <a:extLst>
              <a:ext uri="{FF2B5EF4-FFF2-40B4-BE49-F238E27FC236}">
                <a16:creationId xmlns:a16="http://schemas.microsoft.com/office/drawing/2014/main" id="{FFB94227-47E3-458A-B952-4522BC6DDFEA}"/>
              </a:ext>
            </a:extLst>
          </p:cNvPr>
          <p:cNvSpPr>
            <a:spLocks noGrp="1"/>
          </p:cNvSpPr>
          <p:nvPr>
            <p:ph idx="1"/>
          </p:nvPr>
        </p:nvSpPr>
        <p:spPr/>
        <p:txBody>
          <a:bodyPr/>
          <a:lstStyle/>
          <a:p>
            <a:r>
              <a:rPr lang="en-US" dirty="0"/>
              <a:t>Why does growth rate of global labor supply drop so low (to .15%/y)?</a:t>
            </a:r>
          </a:p>
          <a:p>
            <a:r>
              <a:rPr lang="en-US" dirty="0"/>
              <a:t>Rapid labor growth is occurring in Sub-Saharan Africa, but productivity is very low so it has little impact on global GDP growth.</a:t>
            </a:r>
          </a:p>
          <a:p>
            <a:r>
              <a:rPr lang="en-US" dirty="0"/>
              <a:t>Slow or negative labor growth is occurring in high productivity countries (Europe, N. America, E. Asia, etc.) with big impact on GDP growth.</a:t>
            </a:r>
          </a:p>
          <a:p>
            <a:r>
              <a:rPr lang="en-US" dirty="0"/>
              <a:t>Share of population in driving GDP growth drops from more than half in 1975-2000 to less than a tenth in 2020-2060.</a:t>
            </a:r>
          </a:p>
          <a:p>
            <a:endParaRPr lang="en-US" dirty="0"/>
          </a:p>
        </p:txBody>
      </p:sp>
      <p:sp>
        <p:nvSpPr>
          <p:cNvPr id="4" name="Footer Placeholder 3">
            <a:extLst>
              <a:ext uri="{FF2B5EF4-FFF2-40B4-BE49-F238E27FC236}">
                <a16:creationId xmlns:a16="http://schemas.microsoft.com/office/drawing/2014/main" id="{B2EF7D97-2E90-4382-8E95-F8F00C72AF6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770823AB-FA2C-4B1F-A5FF-C67D1859F598}"/>
              </a:ext>
            </a:extLst>
          </p:cNvPr>
          <p:cNvSpPr>
            <a:spLocks noGrp="1"/>
          </p:cNvSpPr>
          <p:nvPr>
            <p:ph type="sldNum" sz="quarter" idx="12"/>
          </p:nvPr>
        </p:nvSpPr>
        <p:spPr/>
        <p:txBody>
          <a:bodyPr/>
          <a:lstStyle/>
          <a:p>
            <a:fld id="{ED14398A-2D06-4C9A-A4EA-5909099F3F65}" type="slidenum">
              <a:rPr lang="en-US" smtClean="0"/>
              <a:t>12</a:t>
            </a:fld>
            <a:endParaRPr lang="en-US"/>
          </a:p>
        </p:txBody>
      </p:sp>
    </p:spTree>
    <p:extLst>
      <p:ext uri="{BB962C8B-B14F-4D97-AF65-F5344CB8AC3E}">
        <p14:creationId xmlns:p14="http://schemas.microsoft.com/office/powerpoint/2010/main" val="8128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0356-BCB3-4E01-919C-04119956358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2BF6B5E-94F9-47C7-992F-C3940DE4FCD5}"/>
              </a:ext>
            </a:extLst>
          </p:cNvPr>
          <p:cNvPicPr>
            <a:picLocks noGrp="1" noChangeAspect="1"/>
          </p:cNvPicPr>
          <p:nvPr>
            <p:ph idx="1"/>
          </p:nvPr>
        </p:nvPicPr>
        <p:blipFill>
          <a:blip r:embed="rId2"/>
          <a:stretch>
            <a:fillRect/>
          </a:stretch>
        </p:blipFill>
        <p:spPr>
          <a:xfrm>
            <a:off x="3101824" y="365125"/>
            <a:ext cx="7998303" cy="5811838"/>
          </a:xfrm>
          <a:prstGeom prst="rect">
            <a:avLst/>
          </a:prstGeom>
        </p:spPr>
      </p:pic>
      <p:sp>
        <p:nvSpPr>
          <p:cNvPr id="4" name="Footer Placeholder 3">
            <a:extLst>
              <a:ext uri="{FF2B5EF4-FFF2-40B4-BE49-F238E27FC236}">
                <a16:creationId xmlns:a16="http://schemas.microsoft.com/office/drawing/2014/main" id="{DE074C5D-B88C-422F-9487-837A9187E606}"/>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CED8DE72-5241-478F-9D4F-0F653352244D}"/>
              </a:ext>
            </a:extLst>
          </p:cNvPr>
          <p:cNvSpPr>
            <a:spLocks noGrp="1"/>
          </p:cNvSpPr>
          <p:nvPr>
            <p:ph type="sldNum" sz="quarter" idx="12"/>
          </p:nvPr>
        </p:nvSpPr>
        <p:spPr/>
        <p:txBody>
          <a:bodyPr/>
          <a:lstStyle/>
          <a:p>
            <a:fld id="{ED14398A-2D06-4C9A-A4EA-5909099F3F65}" type="slidenum">
              <a:rPr lang="en-US" smtClean="0"/>
              <a:t>13</a:t>
            </a:fld>
            <a:endParaRPr lang="en-US"/>
          </a:p>
        </p:txBody>
      </p:sp>
    </p:spTree>
    <p:extLst>
      <p:ext uri="{BB962C8B-B14F-4D97-AF65-F5344CB8AC3E}">
        <p14:creationId xmlns:p14="http://schemas.microsoft.com/office/powerpoint/2010/main" val="69811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F33E-9FC4-49A3-80DD-97AAB3CC2674}"/>
              </a:ext>
            </a:extLst>
          </p:cNvPr>
          <p:cNvSpPr>
            <a:spLocks noGrp="1"/>
          </p:cNvSpPr>
          <p:nvPr>
            <p:ph type="title"/>
          </p:nvPr>
        </p:nvSpPr>
        <p:spPr/>
        <p:txBody>
          <a:bodyPr/>
          <a:lstStyle/>
          <a:p>
            <a:r>
              <a:rPr lang="en-US" dirty="0"/>
              <a:t>Per capita GDP growth will be much less affected.</a:t>
            </a:r>
          </a:p>
        </p:txBody>
      </p:sp>
      <p:sp>
        <p:nvSpPr>
          <p:cNvPr id="3" name="Content Placeholder 2">
            <a:extLst>
              <a:ext uri="{FF2B5EF4-FFF2-40B4-BE49-F238E27FC236}">
                <a16:creationId xmlns:a16="http://schemas.microsoft.com/office/drawing/2014/main" id="{B13F3428-9638-4A9D-8DFA-2D8139281E35}"/>
              </a:ext>
            </a:extLst>
          </p:cNvPr>
          <p:cNvSpPr>
            <a:spLocks noGrp="1"/>
          </p:cNvSpPr>
          <p:nvPr>
            <p:ph idx="1"/>
          </p:nvPr>
        </p:nvSpPr>
        <p:spPr/>
        <p:txBody>
          <a:bodyPr/>
          <a:lstStyle/>
          <a:p>
            <a:r>
              <a:rPr lang="en-US" dirty="0"/>
              <a:t>Relative to 1975-2000 it will grow .4%/y faster in 2020-2060. </a:t>
            </a:r>
          </a:p>
        </p:txBody>
      </p:sp>
      <p:sp>
        <p:nvSpPr>
          <p:cNvPr id="4" name="Footer Placeholder 3">
            <a:extLst>
              <a:ext uri="{FF2B5EF4-FFF2-40B4-BE49-F238E27FC236}">
                <a16:creationId xmlns:a16="http://schemas.microsoft.com/office/drawing/2014/main" id="{9250FDF6-9CA1-43BC-8940-4EF29CBC63B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1B3FC88-F98B-4B05-8FD6-BAE965F20B3A}"/>
              </a:ext>
            </a:extLst>
          </p:cNvPr>
          <p:cNvSpPr>
            <a:spLocks noGrp="1"/>
          </p:cNvSpPr>
          <p:nvPr>
            <p:ph type="sldNum" sz="quarter" idx="12"/>
          </p:nvPr>
        </p:nvSpPr>
        <p:spPr/>
        <p:txBody>
          <a:bodyPr/>
          <a:lstStyle/>
          <a:p>
            <a:fld id="{ED14398A-2D06-4C9A-A4EA-5909099F3F65}" type="slidenum">
              <a:rPr lang="en-US" smtClean="0"/>
              <a:t>14</a:t>
            </a:fld>
            <a:endParaRPr lang="en-US"/>
          </a:p>
        </p:txBody>
      </p:sp>
    </p:spTree>
    <p:extLst>
      <p:ext uri="{BB962C8B-B14F-4D97-AF65-F5344CB8AC3E}">
        <p14:creationId xmlns:p14="http://schemas.microsoft.com/office/powerpoint/2010/main" val="13796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0AEB-ADE0-40FF-AC9C-94CFA16CDE37}"/>
              </a:ext>
            </a:extLst>
          </p:cNvPr>
          <p:cNvSpPr>
            <a:spLocks noGrp="1"/>
          </p:cNvSpPr>
          <p:nvPr>
            <p:ph type="title"/>
          </p:nvPr>
        </p:nvSpPr>
        <p:spPr/>
        <p:txBody>
          <a:bodyPr>
            <a:normAutofit/>
          </a:bodyPr>
          <a:lstStyle/>
          <a:p>
            <a:r>
              <a:rPr lang="en-US" dirty="0"/>
              <a:t>3. Most worries about pop aging are due not to the production side, but to redistribution</a:t>
            </a:r>
          </a:p>
        </p:txBody>
      </p:sp>
      <p:sp>
        <p:nvSpPr>
          <p:cNvPr id="3" name="Content Placeholder 2">
            <a:extLst>
              <a:ext uri="{FF2B5EF4-FFF2-40B4-BE49-F238E27FC236}">
                <a16:creationId xmlns:a16="http://schemas.microsoft.com/office/drawing/2014/main" id="{2B6B30A3-DB9F-4F97-8AEA-6258254581E6}"/>
              </a:ext>
            </a:extLst>
          </p:cNvPr>
          <p:cNvSpPr>
            <a:spLocks noGrp="1"/>
          </p:cNvSpPr>
          <p:nvPr>
            <p:ph idx="1"/>
          </p:nvPr>
        </p:nvSpPr>
        <p:spPr/>
        <p:txBody>
          <a:bodyPr/>
          <a:lstStyle/>
          <a:p>
            <a:r>
              <a:rPr lang="en-US" dirty="0"/>
              <a:t>Age profile of labor income very different than profile of consumption.</a:t>
            </a:r>
          </a:p>
          <a:p>
            <a:r>
              <a:rPr lang="en-US" dirty="0"/>
              <a:t>Children and elderly consume much more than they produce. </a:t>
            </a:r>
          </a:p>
          <a:p>
            <a:r>
              <a:rPr lang="en-US" dirty="0"/>
              <a:t>Assets and asset income helps support the elderly, but</a:t>
            </a:r>
          </a:p>
          <a:p>
            <a:r>
              <a:rPr lang="en-US" dirty="0"/>
              <a:t>In most countries, public transfers fill most of the gap</a:t>
            </a:r>
          </a:p>
          <a:p>
            <a:pPr lvl="1">
              <a:buFont typeface="Wingdings" panose="05000000000000000000" pitchFamily="2" charset="2"/>
              <a:buChar char="Ø"/>
            </a:pPr>
            <a:r>
              <a:rPr lang="en-US" dirty="0"/>
              <a:t>Public pensions</a:t>
            </a:r>
          </a:p>
          <a:p>
            <a:pPr lvl="1">
              <a:buFont typeface="Wingdings" panose="05000000000000000000" pitchFamily="2" charset="2"/>
              <a:buChar char="Ø"/>
            </a:pPr>
            <a:r>
              <a:rPr lang="en-US" dirty="0"/>
              <a:t>Public health care</a:t>
            </a:r>
          </a:p>
          <a:p>
            <a:pPr lvl="1">
              <a:buFont typeface="Wingdings" panose="05000000000000000000" pitchFamily="2" charset="2"/>
              <a:buChar char="Ø"/>
            </a:pPr>
            <a:r>
              <a:rPr lang="en-US" dirty="0"/>
              <a:t>Public long term care</a:t>
            </a:r>
          </a:p>
          <a:p>
            <a:r>
              <a:rPr lang="en-US" dirty="0"/>
              <a:t>For children, public education and public health care are most </a:t>
            </a:r>
            <a:r>
              <a:rPr lang="en-US" dirty="0" err="1"/>
              <a:t>impt</a:t>
            </a:r>
            <a:r>
              <a:rPr lang="en-US" dirty="0"/>
              <a:t>.</a:t>
            </a:r>
          </a:p>
        </p:txBody>
      </p:sp>
      <p:sp>
        <p:nvSpPr>
          <p:cNvPr id="4" name="Footer Placeholder 3">
            <a:extLst>
              <a:ext uri="{FF2B5EF4-FFF2-40B4-BE49-F238E27FC236}">
                <a16:creationId xmlns:a16="http://schemas.microsoft.com/office/drawing/2014/main" id="{C823FB99-C941-4F03-B8F1-71C98B09CD86}"/>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5E79875F-74B9-4627-83A6-4FB15DB58133}"/>
              </a:ext>
            </a:extLst>
          </p:cNvPr>
          <p:cNvSpPr>
            <a:spLocks noGrp="1"/>
          </p:cNvSpPr>
          <p:nvPr>
            <p:ph type="sldNum" sz="quarter" idx="12"/>
          </p:nvPr>
        </p:nvSpPr>
        <p:spPr/>
        <p:txBody>
          <a:bodyPr/>
          <a:lstStyle/>
          <a:p>
            <a:fld id="{ED14398A-2D06-4C9A-A4EA-5909099F3F65}" type="slidenum">
              <a:rPr lang="en-US" smtClean="0"/>
              <a:t>15</a:t>
            </a:fld>
            <a:endParaRPr lang="en-US"/>
          </a:p>
        </p:txBody>
      </p:sp>
    </p:spTree>
    <p:extLst>
      <p:ext uri="{BB962C8B-B14F-4D97-AF65-F5344CB8AC3E}">
        <p14:creationId xmlns:p14="http://schemas.microsoft.com/office/powerpoint/2010/main" val="209012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6C6863-A759-4432-8AA4-0DA8DEEF5803}"/>
              </a:ext>
            </a:extLst>
          </p:cNvPr>
          <p:cNvPicPr>
            <a:picLocks noGrp="1" noChangeAspect="1"/>
          </p:cNvPicPr>
          <p:nvPr>
            <p:ph idx="1"/>
          </p:nvPr>
        </p:nvPicPr>
        <p:blipFill>
          <a:blip r:embed="rId2"/>
          <a:stretch>
            <a:fillRect/>
          </a:stretch>
        </p:blipFill>
        <p:spPr>
          <a:xfrm>
            <a:off x="3307494" y="365125"/>
            <a:ext cx="8046306" cy="5818432"/>
          </a:xfrm>
        </p:spPr>
      </p:pic>
      <p:sp>
        <p:nvSpPr>
          <p:cNvPr id="4" name="Footer Placeholder 3">
            <a:extLst>
              <a:ext uri="{FF2B5EF4-FFF2-40B4-BE49-F238E27FC236}">
                <a16:creationId xmlns:a16="http://schemas.microsoft.com/office/drawing/2014/main" id="{CD66BAC5-47DE-4E89-966B-9AF17E91145B}"/>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8153236-D5FC-4C6B-90E6-9FB7EBD142C4}"/>
              </a:ext>
            </a:extLst>
          </p:cNvPr>
          <p:cNvSpPr>
            <a:spLocks noGrp="1"/>
          </p:cNvSpPr>
          <p:nvPr>
            <p:ph type="sldNum" sz="quarter" idx="12"/>
          </p:nvPr>
        </p:nvSpPr>
        <p:spPr/>
        <p:txBody>
          <a:bodyPr/>
          <a:lstStyle/>
          <a:p>
            <a:fld id="{ED14398A-2D06-4C9A-A4EA-5909099F3F65}" type="slidenum">
              <a:rPr lang="en-US" smtClean="0"/>
              <a:t>16</a:t>
            </a:fld>
            <a:endParaRPr lang="en-US"/>
          </a:p>
        </p:txBody>
      </p:sp>
      <p:sp>
        <p:nvSpPr>
          <p:cNvPr id="8" name="Title 1">
            <a:extLst>
              <a:ext uri="{FF2B5EF4-FFF2-40B4-BE49-F238E27FC236}">
                <a16:creationId xmlns:a16="http://schemas.microsoft.com/office/drawing/2014/main" id="{E7565AF0-3303-49D8-A902-1F0A65C89E5B}"/>
              </a:ext>
            </a:extLst>
          </p:cNvPr>
          <p:cNvSpPr>
            <a:spLocks noGrp="1"/>
          </p:cNvSpPr>
          <p:nvPr>
            <p:ph type="title"/>
          </p:nvPr>
        </p:nvSpPr>
        <p:spPr>
          <a:xfrm>
            <a:off x="838200" y="364881"/>
            <a:ext cx="2469294" cy="5818432"/>
          </a:xfrm>
        </p:spPr>
        <p:txBody>
          <a:bodyPr>
            <a:normAutofit fontScale="90000"/>
          </a:bodyPr>
          <a:lstStyle/>
          <a:p>
            <a:pPr algn="l"/>
            <a:r>
              <a:rPr lang="en-US" sz="2400" dirty="0"/>
              <a:t>Average per capita consumption</a:t>
            </a:r>
            <a:br>
              <a:rPr lang="en-US" sz="2400" dirty="0"/>
            </a:br>
            <a:r>
              <a:rPr lang="en-US" sz="2400" dirty="0"/>
              <a:t>by age for countries by income group</a:t>
            </a:r>
            <a:br>
              <a:rPr lang="en-US" sz="2400" dirty="0"/>
            </a:br>
            <a:r>
              <a:rPr lang="en-US" sz="2400" dirty="0"/>
              <a:t>(expressed for each country as ratio to average labour income ages 30-49, 160 countries)</a:t>
            </a:r>
            <a:br>
              <a:rPr lang="en-US" sz="2400" dirty="0"/>
            </a:br>
            <a:br>
              <a:rPr lang="en-US" sz="2400" dirty="0"/>
            </a:br>
            <a:r>
              <a:rPr lang="en-US" sz="1400" dirty="0"/>
              <a:t>Source: Figure 2 in </a:t>
            </a:r>
            <a:r>
              <a:rPr lang="en-US" sz="1800" b="0" i="0" u="none" strike="noStrike" baseline="0" dirty="0">
                <a:latin typeface="Times New Roman" panose="02020603050405020304" pitchFamily="18" charset="0"/>
              </a:rPr>
              <a:t>United Nations</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Department of Economic and Social Affairs Population Division, </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Technical Paper No. 2017/1</a:t>
            </a:r>
            <a:br>
              <a:rPr lang="en-US" sz="1800" b="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“Support Ratios and Demographic</a:t>
            </a:r>
            <a:br>
              <a:rPr lang="en-US" sz="180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Dividends: Estimates for the World”</a:t>
            </a:r>
            <a:endParaRPr lang="en-US" sz="1400" dirty="0"/>
          </a:p>
        </p:txBody>
      </p:sp>
      <p:pic>
        <p:nvPicPr>
          <p:cNvPr id="9" name="Picture 8">
            <a:extLst>
              <a:ext uri="{FF2B5EF4-FFF2-40B4-BE49-F238E27FC236}">
                <a16:creationId xmlns:a16="http://schemas.microsoft.com/office/drawing/2014/main" id="{D0677FB3-3A58-4108-B9F5-F00DCA7B3981}"/>
              </a:ext>
            </a:extLst>
          </p:cNvPr>
          <p:cNvPicPr>
            <a:picLocks noChangeAspect="1"/>
          </p:cNvPicPr>
          <p:nvPr/>
        </p:nvPicPr>
        <p:blipFill>
          <a:blip r:embed="rId3"/>
          <a:stretch>
            <a:fillRect/>
          </a:stretch>
        </p:blipFill>
        <p:spPr>
          <a:xfrm>
            <a:off x="6864626" y="818382"/>
            <a:ext cx="1288774" cy="944360"/>
          </a:xfrm>
          <a:prstGeom prst="rect">
            <a:avLst/>
          </a:prstGeom>
        </p:spPr>
      </p:pic>
      <p:sp>
        <p:nvSpPr>
          <p:cNvPr id="2" name="TextBox 1">
            <a:extLst>
              <a:ext uri="{FF2B5EF4-FFF2-40B4-BE49-F238E27FC236}">
                <a16:creationId xmlns:a16="http://schemas.microsoft.com/office/drawing/2014/main" id="{FC35A954-1E0B-4CE4-8FF6-31ECC6EF293A}"/>
              </a:ext>
            </a:extLst>
          </p:cNvPr>
          <p:cNvSpPr txBox="1"/>
          <p:nvPr/>
        </p:nvSpPr>
        <p:spPr>
          <a:xfrm>
            <a:off x="6639339" y="3349487"/>
            <a:ext cx="4114800" cy="1477328"/>
          </a:xfrm>
          <a:prstGeom prst="rect">
            <a:avLst/>
          </a:prstGeom>
          <a:noFill/>
        </p:spPr>
        <p:txBody>
          <a:bodyPr wrap="square" rtlCol="0">
            <a:spAutoFit/>
          </a:bodyPr>
          <a:lstStyle/>
          <a:p>
            <a:r>
              <a:rPr lang="en-US" dirty="0"/>
              <a:t>Per capita consumption by age, for income groups.</a:t>
            </a:r>
          </a:p>
          <a:p>
            <a:r>
              <a:rPr lang="en-US" dirty="0"/>
              <a:t>Includes both private household cons and in-kind public transfers (health, education)</a:t>
            </a:r>
          </a:p>
        </p:txBody>
      </p:sp>
    </p:spTree>
    <p:extLst>
      <p:ext uri="{BB962C8B-B14F-4D97-AF65-F5344CB8AC3E}">
        <p14:creationId xmlns:p14="http://schemas.microsoft.com/office/powerpoint/2010/main" val="279015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3DBC-0D1A-4E76-8CB4-C16E51B64E8A}"/>
              </a:ext>
            </a:extLst>
          </p:cNvPr>
          <p:cNvSpPr>
            <a:spLocks noGrp="1"/>
          </p:cNvSpPr>
          <p:nvPr>
            <p:ph type="title"/>
          </p:nvPr>
        </p:nvSpPr>
        <p:spPr>
          <a:xfrm>
            <a:off x="882595" y="341906"/>
            <a:ext cx="10471204" cy="604299"/>
          </a:xfrm>
        </p:spPr>
        <p:txBody>
          <a:bodyPr>
            <a:noAutofit/>
          </a:bodyPr>
          <a:lstStyle/>
          <a:p>
            <a:r>
              <a:rPr lang="en-US" sz="3200" dirty="0"/>
              <a:t>Age profiles change over time	</a:t>
            </a:r>
          </a:p>
        </p:txBody>
      </p:sp>
      <p:pic>
        <p:nvPicPr>
          <p:cNvPr id="6" name="Content Placeholder 5">
            <a:extLst>
              <a:ext uri="{FF2B5EF4-FFF2-40B4-BE49-F238E27FC236}">
                <a16:creationId xmlns:a16="http://schemas.microsoft.com/office/drawing/2014/main" id="{5C2B4604-813E-49A6-8651-1AB20077913B}"/>
              </a:ext>
            </a:extLst>
          </p:cNvPr>
          <p:cNvPicPr>
            <a:picLocks noGrp="1" noChangeAspect="1"/>
          </p:cNvPicPr>
          <p:nvPr>
            <p:ph idx="1"/>
          </p:nvPr>
        </p:nvPicPr>
        <p:blipFill>
          <a:blip r:embed="rId2"/>
          <a:stretch>
            <a:fillRect/>
          </a:stretch>
        </p:blipFill>
        <p:spPr>
          <a:xfrm>
            <a:off x="1179150" y="2789055"/>
            <a:ext cx="9833700" cy="3481118"/>
          </a:xfrm>
          <a:prstGeom prst="rect">
            <a:avLst/>
          </a:prstGeom>
        </p:spPr>
      </p:pic>
      <p:sp>
        <p:nvSpPr>
          <p:cNvPr id="4" name="Footer Placeholder 3">
            <a:extLst>
              <a:ext uri="{FF2B5EF4-FFF2-40B4-BE49-F238E27FC236}">
                <a16:creationId xmlns:a16="http://schemas.microsoft.com/office/drawing/2014/main" id="{2AC3B30B-CFBC-44ED-A73B-1E5FDECB5991}"/>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2ADBC3C8-B20E-4E8B-BFF4-9B33EA60DCC4}"/>
              </a:ext>
            </a:extLst>
          </p:cNvPr>
          <p:cNvSpPr>
            <a:spLocks noGrp="1"/>
          </p:cNvSpPr>
          <p:nvPr>
            <p:ph type="sldNum" sz="quarter" idx="12"/>
          </p:nvPr>
        </p:nvSpPr>
        <p:spPr/>
        <p:txBody>
          <a:bodyPr/>
          <a:lstStyle/>
          <a:p>
            <a:fld id="{ED14398A-2D06-4C9A-A4EA-5909099F3F65}" type="slidenum">
              <a:rPr lang="en-US" smtClean="0"/>
              <a:t>17</a:t>
            </a:fld>
            <a:endParaRPr lang="en-US"/>
          </a:p>
        </p:txBody>
      </p:sp>
      <p:sp>
        <p:nvSpPr>
          <p:cNvPr id="7" name="TextBox 6">
            <a:extLst>
              <a:ext uri="{FF2B5EF4-FFF2-40B4-BE49-F238E27FC236}">
                <a16:creationId xmlns:a16="http://schemas.microsoft.com/office/drawing/2014/main" id="{1424FF37-9266-4DFD-AFD4-C7984BEB362A}"/>
              </a:ext>
            </a:extLst>
          </p:cNvPr>
          <p:cNvSpPr txBox="1"/>
          <p:nvPr/>
        </p:nvSpPr>
        <p:spPr>
          <a:xfrm>
            <a:off x="898497" y="1280160"/>
            <a:ext cx="10455303" cy="1600438"/>
          </a:xfrm>
          <a:prstGeom prst="rect">
            <a:avLst/>
          </a:prstGeom>
          <a:noFill/>
        </p:spPr>
        <p:txBody>
          <a:bodyPr wrap="square" rtlCol="0">
            <a:spAutoFit/>
          </a:bodyPr>
          <a:lstStyle/>
          <a:p>
            <a:r>
              <a:rPr lang="en-US" sz="2000" dirty="0"/>
              <a:t>*Below, US consumption rises dramatically at older ages in last half century.</a:t>
            </a:r>
          </a:p>
          <a:p>
            <a:br>
              <a:rPr lang="en-US" sz="2000" dirty="0"/>
            </a:br>
            <a:r>
              <a:rPr lang="en-US" sz="2000" dirty="0"/>
              <a:t>*In most High Inc countries, labor income declined at older ages 1900-1995 (earlier retirement)</a:t>
            </a:r>
            <a:br>
              <a:rPr lang="en-US" sz="2000" dirty="0"/>
            </a:br>
            <a:r>
              <a:rPr lang="en-US" sz="2000" dirty="0"/>
              <a:t>	Small upturn since then.</a:t>
            </a:r>
          </a:p>
          <a:p>
            <a:endParaRPr lang="en-US" dirty="0"/>
          </a:p>
        </p:txBody>
      </p:sp>
    </p:spTree>
    <p:extLst>
      <p:ext uri="{BB962C8B-B14F-4D97-AF65-F5344CB8AC3E}">
        <p14:creationId xmlns:p14="http://schemas.microsoft.com/office/powerpoint/2010/main" val="100289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25EED4-823D-4C39-9705-2A6D26D25AEC}"/>
              </a:ext>
            </a:extLst>
          </p:cNvPr>
          <p:cNvSpPr>
            <a:spLocks noGrp="1"/>
          </p:cNvSpPr>
          <p:nvPr>
            <p:ph type="title"/>
          </p:nvPr>
        </p:nvSpPr>
        <p:spPr>
          <a:xfrm>
            <a:off x="839788" y="457200"/>
            <a:ext cx="3932237" cy="1112838"/>
          </a:xfrm>
        </p:spPr>
        <p:txBody>
          <a:bodyPr>
            <a:normAutofit/>
          </a:bodyPr>
          <a:lstStyle/>
          <a:p>
            <a:r>
              <a:rPr lang="en-US" sz="2400" dirty="0"/>
              <a:t>From United Nations, World Population Aging (Highlights), 2019, using NTA data</a:t>
            </a:r>
          </a:p>
        </p:txBody>
      </p:sp>
      <p:sp>
        <p:nvSpPr>
          <p:cNvPr id="8" name="Text Placeholder 7">
            <a:extLst>
              <a:ext uri="{FF2B5EF4-FFF2-40B4-BE49-F238E27FC236}">
                <a16:creationId xmlns:a16="http://schemas.microsoft.com/office/drawing/2014/main" id="{6A6AE257-9F17-4A54-BD23-B94E50036D70}"/>
              </a:ext>
            </a:extLst>
          </p:cNvPr>
          <p:cNvSpPr>
            <a:spLocks noGrp="1"/>
          </p:cNvSpPr>
          <p:nvPr>
            <p:ph type="body" sz="half" idx="2"/>
          </p:nvPr>
        </p:nvSpPr>
        <p:spPr>
          <a:xfrm>
            <a:off x="832207" y="3277457"/>
            <a:ext cx="3349375" cy="2815118"/>
          </a:xfrm>
        </p:spPr>
        <p:txBody>
          <a:bodyPr>
            <a:normAutofit lnSpcReduction="10000"/>
          </a:bodyPr>
          <a:lstStyle/>
          <a:p>
            <a:r>
              <a:rPr lang="en-US" sz="2400" dirty="0"/>
              <a:t>Upper panel mostly public transfers. (Europe and Latin America)</a:t>
            </a:r>
          </a:p>
          <a:p>
            <a:r>
              <a:rPr lang="en-US" sz="2400" dirty="0"/>
              <a:t>     Little labor </a:t>
            </a:r>
            <a:r>
              <a:rPr lang="en-US" sz="2400" dirty="0" err="1"/>
              <a:t>inc</a:t>
            </a:r>
            <a:r>
              <a:rPr lang="en-US" sz="2400" dirty="0"/>
              <a:t>, e.g. France and Germany 3%</a:t>
            </a:r>
          </a:p>
          <a:p>
            <a:r>
              <a:rPr lang="en-US" sz="2400" dirty="0"/>
              <a:t>Lower panel mostly assets (S.E. Asia, US, Mexico).</a:t>
            </a:r>
          </a:p>
        </p:txBody>
      </p:sp>
      <p:sp>
        <p:nvSpPr>
          <p:cNvPr id="4" name="Footer Placeholder 3">
            <a:extLst>
              <a:ext uri="{FF2B5EF4-FFF2-40B4-BE49-F238E27FC236}">
                <a16:creationId xmlns:a16="http://schemas.microsoft.com/office/drawing/2014/main" id="{E3B43ABA-925B-4735-B5BC-1D4F67F2816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E3A67FE-EBB3-4239-AD2F-5BBCD237B55F}"/>
              </a:ext>
            </a:extLst>
          </p:cNvPr>
          <p:cNvSpPr>
            <a:spLocks noGrp="1"/>
          </p:cNvSpPr>
          <p:nvPr>
            <p:ph type="sldNum" sz="quarter" idx="12"/>
          </p:nvPr>
        </p:nvSpPr>
        <p:spPr/>
        <p:txBody>
          <a:bodyPr/>
          <a:lstStyle/>
          <a:p>
            <a:fld id="{ED14398A-2D06-4C9A-A4EA-5909099F3F65}" type="slidenum">
              <a:rPr lang="en-US" smtClean="0"/>
              <a:t>18</a:t>
            </a:fld>
            <a:endParaRPr lang="en-US"/>
          </a:p>
        </p:txBody>
      </p:sp>
      <p:pic>
        <p:nvPicPr>
          <p:cNvPr id="15" name="Picture 14">
            <a:extLst>
              <a:ext uri="{FF2B5EF4-FFF2-40B4-BE49-F238E27FC236}">
                <a16:creationId xmlns:a16="http://schemas.microsoft.com/office/drawing/2014/main" id="{A9B27629-82B7-4D7C-BE41-3483DC877C75}"/>
              </a:ext>
            </a:extLst>
          </p:cNvPr>
          <p:cNvPicPr>
            <a:picLocks noChangeAspect="1"/>
          </p:cNvPicPr>
          <p:nvPr/>
        </p:nvPicPr>
        <p:blipFill rotWithShape="1">
          <a:blip r:embed="rId2"/>
          <a:srcRect l="5163" t="6647" r="2814" b="10314"/>
          <a:stretch/>
        </p:blipFill>
        <p:spPr>
          <a:xfrm>
            <a:off x="5963478" y="1062976"/>
            <a:ext cx="4704522" cy="5309883"/>
          </a:xfrm>
          <a:prstGeom prst="rect">
            <a:avLst/>
          </a:prstGeom>
        </p:spPr>
      </p:pic>
      <p:sp>
        <p:nvSpPr>
          <p:cNvPr id="16" name="TextBox 15">
            <a:extLst>
              <a:ext uri="{FF2B5EF4-FFF2-40B4-BE49-F238E27FC236}">
                <a16:creationId xmlns:a16="http://schemas.microsoft.com/office/drawing/2014/main" id="{3AD841D5-4B24-43AB-AAAF-B37D2819B2A9}"/>
              </a:ext>
            </a:extLst>
          </p:cNvPr>
          <p:cNvSpPr txBox="1"/>
          <p:nvPr/>
        </p:nvSpPr>
        <p:spPr>
          <a:xfrm>
            <a:off x="5481099" y="136525"/>
            <a:ext cx="6109652" cy="523220"/>
          </a:xfrm>
          <a:prstGeom prst="rect">
            <a:avLst/>
          </a:prstGeom>
          <a:noFill/>
        </p:spPr>
        <p:txBody>
          <a:bodyPr wrap="square" rtlCol="0">
            <a:spAutoFit/>
          </a:bodyPr>
          <a:lstStyle/>
          <a:p>
            <a:r>
              <a:rPr lang="en-US" sz="2800" dirty="0"/>
              <a:t>Funding old age consumption in % (65+) </a:t>
            </a:r>
          </a:p>
        </p:txBody>
      </p:sp>
      <p:sp>
        <p:nvSpPr>
          <p:cNvPr id="17" name="TextBox 16">
            <a:extLst>
              <a:ext uri="{FF2B5EF4-FFF2-40B4-BE49-F238E27FC236}">
                <a16:creationId xmlns:a16="http://schemas.microsoft.com/office/drawing/2014/main" id="{D080662C-C130-469C-B12A-BAA2343991C9}"/>
              </a:ext>
            </a:extLst>
          </p:cNvPr>
          <p:cNvSpPr txBox="1"/>
          <p:nvPr/>
        </p:nvSpPr>
        <p:spPr>
          <a:xfrm>
            <a:off x="4181582" y="1752369"/>
            <a:ext cx="2094689" cy="1569660"/>
          </a:xfrm>
          <a:prstGeom prst="rect">
            <a:avLst/>
          </a:prstGeom>
          <a:solidFill>
            <a:schemeClr val="accent1">
              <a:lumMod val="20000"/>
              <a:lumOff val="80000"/>
            </a:schemeClr>
          </a:solidFill>
        </p:spPr>
        <p:txBody>
          <a:bodyPr wrap="square" rtlCol="0">
            <a:spAutoFit/>
          </a:bodyPr>
          <a:lstStyle/>
          <a:p>
            <a:r>
              <a:rPr lang="en-US" sz="2400" dirty="0"/>
              <a:t>Labor </a:t>
            </a:r>
            <a:r>
              <a:rPr lang="en-US" sz="2400" dirty="0" err="1"/>
              <a:t>inc</a:t>
            </a:r>
            <a:endParaRPr lang="en-US" sz="2400" dirty="0"/>
          </a:p>
          <a:p>
            <a:r>
              <a:rPr lang="en-US" sz="2400" dirty="0"/>
              <a:t>Assets</a:t>
            </a:r>
          </a:p>
          <a:p>
            <a:r>
              <a:rPr lang="en-US" sz="2400" dirty="0"/>
              <a:t>Public </a:t>
            </a:r>
            <a:r>
              <a:rPr lang="en-US" sz="2400" dirty="0" err="1"/>
              <a:t>transfrs</a:t>
            </a:r>
            <a:endParaRPr lang="en-US" sz="2400" dirty="0"/>
          </a:p>
          <a:p>
            <a:r>
              <a:rPr lang="en-US" sz="2400" dirty="0"/>
              <a:t>Private </a:t>
            </a:r>
            <a:r>
              <a:rPr lang="en-US" sz="2400" dirty="0" err="1"/>
              <a:t>transfrs</a:t>
            </a:r>
            <a:endParaRPr lang="en-US" sz="2400" dirty="0"/>
          </a:p>
        </p:txBody>
      </p:sp>
      <p:cxnSp>
        <p:nvCxnSpPr>
          <p:cNvPr id="19" name="Straight Arrow Connector 18">
            <a:extLst>
              <a:ext uri="{FF2B5EF4-FFF2-40B4-BE49-F238E27FC236}">
                <a16:creationId xmlns:a16="http://schemas.microsoft.com/office/drawing/2014/main" id="{1FA6CEFA-11B2-41E2-AE58-0F623478BFE4}"/>
              </a:ext>
            </a:extLst>
          </p:cNvPr>
          <p:cNvCxnSpPr>
            <a:cxnSpLocks/>
          </p:cNvCxnSpPr>
          <p:nvPr/>
        </p:nvCxnSpPr>
        <p:spPr>
          <a:xfrm flipV="1">
            <a:off x="5481099" y="1570041"/>
            <a:ext cx="824285" cy="4105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584E9A2-772E-4003-AA91-DE0422F42981}"/>
              </a:ext>
            </a:extLst>
          </p:cNvPr>
          <p:cNvCxnSpPr>
            <a:cxnSpLocks/>
          </p:cNvCxnSpPr>
          <p:nvPr/>
        </p:nvCxnSpPr>
        <p:spPr>
          <a:xfrm flipV="1">
            <a:off x="5137079" y="1839073"/>
            <a:ext cx="1168305" cy="5593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DBD92EA-BE3C-47AA-B694-2577F3CE9D3D}"/>
              </a:ext>
            </a:extLst>
          </p:cNvPr>
          <p:cNvCxnSpPr>
            <a:cxnSpLocks/>
          </p:cNvCxnSpPr>
          <p:nvPr/>
        </p:nvCxnSpPr>
        <p:spPr>
          <a:xfrm flipV="1">
            <a:off x="6096000" y="2390037"/>
            <a:ext cx="787685" cy="4105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F370BEB-28B5-4CB8-897D-D33AA9277626}"/>
              </a:ext>
            </a:extLst>
          </p:cNvPr>
          <p:cNvCxnSpPr>
            <a:cxnSpLocks/>
          </p:cNvCxnSpPr>
          <p:nvPr/>
        </p:nvCxnSpPr>
        <p:spPr>
          <a:xfrm>
            <a:off x="6106460" y="3103741"/>
            <a:ext cx="12395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628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CBDB-AFF2-4305-A9DA-546E92DAE9FB}"/>
              </a:ext>
            </a:extLst>
          </p:cNvPr>
          <p:cNvSpPr>
            <a:spLocks noGrp="1"/>
          </p:cNvSpPr>
          <p:nvPr>
            <p:ph type="title"/>
          </p:nvPr>
        </p:nvSpPr>
        <p:spPr>
          <a:xfrm>
            <a:off x="837282" y="330507"/>
            <a:ext cx="3612798" cy="6025844"/>
          </a:xfrm>
        </p:spPr>
        <p:txBody>
          <a:bodyPr>
            <a:normAutofit/>
          </a:bodyPr>
          <a:lstStyle/>
          <a:p>
            <a:r>
              <a:rPr lang="en-US" sz="2800" dirty="0"/>
              <a:t>How the gap between consumption and labor income at each age was made up in US, 2011 (NTA)</a:t>
            </a:r>
          </a:p>
        </p:txBody>
      </p:sp>
      <p:pic>
        <p:nvPicPr>
          <p:cNvPr id="6" name="Content Placeholder 5">
            <a:extLst>
              <a:ext uri="{FF2B5EF4-FFF2-40B4-BE49-F238E27FC236}">
                <a16:creationId xmlns:a16="http://schemas.microsoft.com/office/drawing/2014/main" id="{66B98AE6-FAD9-42CD-BF3C-8EF46AD634FD}"/>
              </a:ext>
            </a:extLst>
          </p:cNvPr>
          <p:cNvPicPr>
            <a:picLocks noGrp="1" noChangeAspect="1"/>
          </p:cNvPicPr>
          <p:nvPr>
            <p:ph idx="1"/>
          </p:nvPr>
        </p:nvPicPr>
        <p:blipFill rotWithShape="1">
          <a:blip r:embed="rId2"/>
          <a:srcRect l="478" t="11338"/>
          <a:stretch/>
        </p:blipFill>
        <p:spPr>
          <a:xfrm>
            <a:off x="4736892" y="365125"/>
            <a:ext cx="6838830" cy="5991225"/>
          </a:xfrm>
          <a:prstGeom prst="rect">
            <a:avLst/>
          </a:prstGeom>
        </p:spPr>
      </p:pic>
      <p:sp>
        <p:nvSpPr>
          <p:cNvPr id="4" name="Footer Placeholder 3">
            <a:extLst>
              <a:ext uri="{FF2B5EF4-FFF2-40B4-BE49-F238E27FC236}">
                <a16:creationId xmlns:a16="http://schemas.microsoft.com/office/drawing/2014/main" id="{FD6BF48B-6EF4-4949-B9E7-001A19A4F924}"/>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93DA6C04-D065-4D39-A3E7-5B51B73016C6}"/>
              </a:ext>
            </a:extLst>
          </p:cNvPr>
          <p:cNvSpPr>
            <a:spLocks noGrp="1"/>
          </p:cNvSpPr>
          <p:nvPr>
            <p:ph type="sldNum" sz="quarter" idx="12"/>
          </p:nvPr>
        </p:nvSpPr>
        <p:spPr/>
        <p:txBody>
          <a:bodyPr/>
          <a:lstStyle/>
          <a:p>
            <a:fld id="{ED14398A-2D06-4C9A-A4EA-5909099F3F65}" type="slidenum">
              <a:rPr lang="en-US" smtClean="0"/>
              <a:t>19</a:t>
            </a:fld>
            <a:endParaRPr lang="en-US"/>
          </a:p>
        </p:txBody>
      </p:sp>
      <p:sp>
        <p:nvSpPr>
          <p:cNvPr id="7" name="TextBox 6">
            <a:extLst>
              <a:ext uri="{FF2B5EF4-FFF2-40B4-BE49-F238E27FC236}">
                <a16:creationId xmlns:a16="http://schemas.microsoft.com/office/drawing/2014/main" id="{FF62CA54-72E1-4721-BDC0-52C5BEFEDAC0}"/>
              </a:ext>
            </a:extLst>
          </p:cNvPr>
          <p:cNvSpPr txBox="1"/>
          <p:nvPr/>
        </p:nvSpPr>
        <p:spPr>
          <a:xfrm>
            <a:off x="9375354" y="2633031"/>
            <a:ext cx="1716543" cy="369332"/>
          </a:xfrm>
          <a:prstGeom prst="rect">
            <a:avLst/>
          </a:prstGeom>
          <a:solidFill>
            <a:schemeClr val="bg2">
              <a:alpha val="49000"/>
            </a:schemeClr>
          </a:solidFill>
        </p:spPr>
        <p:txBody>
          <a:bodyPr wrap="square" rtlCol="0">
            <a:spAutoFit/>
          </a:bodyPr>
          <a:lstStyle/>
          <a:p>
            <a:r>
              <a:rPr lang="en-US" dirty="0"/>
              <a:t>Asset </a:t>
            </a:r>
            <a:r>
              <a:rPr lang="en-US" dirty="0" err="1"/>
              <a:t>inc</a:t>
            </a:r>
            <a:r>
              <a:rPr lang="en-US" dirty="0"/>
              <a:t> - </a:t>
            </a:r>
            <a:r>
              <a:rPr lang="en-US" dirty="0" err="1"/>
              <a:t>svg</a:t>
            </a:r>
            <a:endParaRPr lang="en-US" dirty="0"/>
          </a:p>
        </p:txBody>
      </p:sp>
      <p:sp>
        <p:nvSpPr>
          <p:cNvPr id="8" name="TextBox 7">
            <a:extLst>
              <a:ext uri="{FF2B5EF4-FFF2-40B4-BE49-F238E27FC236}">
                <a16:creationId xmlns:a16="http://schemas.microsoft.com/office/drawing/2014/main" id="{7A12C996-3B54-4ED9-A20C-A6E9392CE0F6}"/>
              </a:ext>
            </a:extLst>
          </p:cNvPr>
          <p:cNvSpPr txBox="1"/>
          <p:nvPr/>
        </p:nvSpPr>
        <p:spPr>
          <a:xfrm>
            <a:off x="10098713" y="4281965"/>
            <a:ext cx="2093287" cy="369332"/>
          </a:xfrm>
          <a:prstGeom prst="rect">
            <a:avLst/>
          </a:prstGeom>
          <a:solidFill>
            <a:schemeClr val="bg2">
              <a:alpha val="49000"/>
            </a:schemeClr>
          </a:solidFill>
        </p:spPr>
        <p:txBody>
          <a:bodyPr wrap="square" rtlCol="0">
            <a:spAutoFit/>
          </a:bodyPr>
          <a:lstStyle/>
          <a:p>
            <a:r>
              <a:rPr lang="en-US" dirty="0"/>
              <a:t>Pub net borrowing</a:t>
            </a:r>
          </a:p>
        </p:txBody>
      </p:sp>
      <p:sp>
        <p:nvSpPr>
          <p:cNvPr id="9" name="TextBox 8">
            <a:extLst>
              <a:ext uri="{FF2B5EF4-FFF2-40B4-BE49-F238E27FC236}">
                <a16:creationId xmlns:a16="http://schemas.microsoft.com/office/drawing/2014/main" id="{80B21DD9-2A05-4948-BCB5-379BE88D2E6C}"/>
              </a:ext>
            </a:extLst>
          </p:cNvPr>
          <p:cNvSpPr txBox="1"/>
          <p:nvPr/>
        </p:nvSpPr>
        <p:spPr>
          <a:xfrm>
            <a:off x="7837785" y="4049158"/>
            <a:ext cx="1716543" cy="369332"/>
          </a:xfrm>
          <a:prstGeom prst="rect">
            <a:avLst/>
          </a:prstGeom>
          <a:solidFill>
            <a:schemeClr val="bg2">
              <a:alpha val="49000"/>
            </a:schemeClr>
          </a:solidFill>
        </p:spPr>
        <p:txBody>
          <a:bodyPr wrap="square" rtlCol="0">
            <a:spAutoFit/>
          </a:bodyPr>
          <a:lstStyle/>
          <a:p>
            <a:r>
              <a:rPr lang="en-US" dirty="0"/>
              <a:t>Public transfers</a:t>
            </a:r>
          </a:p>
        </p:txBody>
      </p:sp>
      <p:sp>
        <p:nvSpPr>
          <p:cNvPr id="10" name="TextBox 9">
            <a:extLst>
              <a:ext uri="{FF2B5EF4-FFF2-40B4-BE49-F238E27FC236}">
                <a16:creationId xmlns:a16="http://schemas.microsoft.com/office/drawing/2014/main" id="{9D287B75-DF55-4372-B663-91B04B2466D5}"/>
              </a:ext>
            </a:extLst>
          </p:cNvPr>
          <p:cNvSpPr txBox="1"/>
          <p:nvPr/>
        </p:nvSpPr>
        <p:spPr>
          <a:xfrm>
            <a:off x="8153400" y="4570891"/>
            <a:ext cx="1716543" cy="369332"/>
          </a:xfrm>
          <a:prstGeom prst="rect">
            <a:avLst/>
          </a:prstGeom>
          <a:solidFill>
            <a:schemeClr val="bg2">
              <a:alpha val="49000"/>
            </a:schemeClr>
          </a:solidFill>
        </p:spPr>
        <p:txBody>
          <a:bodyPr wrap="square" rtlCol="0">
            <a:spAutoFit/>
          </a:bodyPr>
          <a:lstStyle/>
          <a:p>
            <a:r>
              <a:rPr lang="en-US" dirty="0" err="1"/>
              <a:t>Priv</a:t>
            </a:r>
            <a:r>
              <a:rPr lang="en-US" dirty="0"/>
              <a:t> transfers</a:t>
            </a:r>
          </a:p>
        </p:txBody>
      </p:sp>
      <p:cxnSp>
        <p:nvCxnSpPr>
          <p:cNvPr id="12" name="Straight Arrow Connector 11">
            <a:extLst>
              <a:ext uri="{FF2B5EF4-FFF2-40B4-BE49-F238E27FC236}">
                <a16:creationId xmlns:a16="http://schemas.microsoft.com/office/drawing/2014/main" id="{592CE919-E570-435D-B69F-8D06A1B82523}"/>
              </a:ext>
            </a:extLst>
          </p:cNvPr>
          <p:cNvCxnSpPr>
            <a:cxnSpLocks/>
          </p:cNvCxnSpPr>
          <p:nvPr/>
        </p:nvCxnSpPr>
        <p:spPr>
          <a:xfrm flipH="1" flipV="1">
            <a:off x="10098713" y="3694924"/>
            <a:ext cx="574284" cy="58704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92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A355-7721-4C95-B9DF-CFF31C67DC9E}"/>
              </a:ext>
            </a:extLst>
          </p:cNvPr>
          <p:cNvSpPr>
            <a:spLocks noGrp="1"/>
          </p:cNvSpPr>
          <p:nvPr>
            <p:ph type="title"/>
          </p:nvPr>
        </p:nvSpPr>
        <p:spPr/>
        <p:txBody>
          <a:bodyPr>
            <a:normAutofit fontScale="90000"/>
          </a:bodyPr>
          <a:lstStyle/>
          <a:p>
            <a:r>
              <a:rPr lang="en-US" dirty="0"/>
              <a:t>Not a critique of Great Reversal, but rather looking at some similar issues from different perspective.</a:t>
            </a:r>
          </a:p>
        </p:txBody>
      </p:sp>
      <p:sp>
        <p:nvSpPr>
          <p:cNvPr id="3" name="Content Placeholder 2">
            <a:extLst>
              <a:ext uri="{FF2B5EF4-FFF2-40B4-BE49-F238E27FC236}">
                <a16:creationId xmlns:a16="http://schemas.microsoft.com/office/drawing/2014/main" id="{453AC184-E664-4D66-B3ED-56F4C874219F}"/>
              </a:ext>
            </a:extLst>
          </p:cNvPr>
          <p:cNvSpPr>
            <a:spLocks noGrp="1"/>
          </p:cNvSpPr>
          <p:nvPr>
            <p:ph idx="1"/>
          </p:nvPr>
        </p:nvSpPr>
        <p:spPr/>
        <p:txBody>
          <a:bodyPr/>
          <a:lstStyle/>
          <a:p>
            <a:r>
              <a:rPr lang="en-US" dirty="0"/>
              <a:t>I will say nothing about inflation</a:t>
            </a:r>
          </a:p>
          <a:p>
            <a:r>
              <a:rPr lang="en-US" dirty="0"/>
              <a:t>I focus on fundamentals and direct consequences of demographic change.</a:t>
            </a:r>
          </a:p>
        </p:txBody>
      </p:sp>
      <p:sp>
        <p:nvSpPr>
          <p:cNvPr id="4" name="Footer Placeholder 3">
            <a:extLst>
              <a:ext uri="{FF2B5EF4-FFF2-40B4-BE49-F238E27FC236}">
                <a16:creationId xmlns:a16="http://schemas.microsoft.com/office/drawing/2014/main" id="{BD4E1C06-2B94-4E96-AC3F-84ECC940A48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3B797043-547B-401F-A12D-7E93CA5DE6E7}"/>
              </a:ext>
            </a:extLst>
          </p:cNvPr>
          <p:cNvSpPr>
            <a:spLocks noGrp="1"/>
          </p:cNvSpPr>
          <p:nvPr>
            <p:ph type="sldNum" sz="quarter" idx="12"/>
          </p:nvPr>
        </p:nvSpPr>
        <p:spPr/>
        <p:txBody>
          <a:bodyPr/>
          <a:lstStyle/>
          <a:p>
            <a:fld id="{ED14398A-2D06-4C9A-A4EA-5909099F3F65}" type="slidenum">
              <a:rPr lang="en-US" smtClean="0"/>
              <a:t>2</a:t>
            </a:fld>
            <a:endParaRPr lang="en-US"/>
          </a:p>
        </p:txBody>
      </p:sp>
    </p:spTree>
    <p:extLst>
      <p:ext uri="{BB962C8B-B14F-4D97-AF65-F5344CB8AC3E}">
        <p14:creationId xmlns:p14="http://schemas.microsoft.com/office/powerpoint/2010/main" val="342168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D513-D3C9-4A49-8C7B-09DCBBF0B79B}"/>
              </a:ext>
            </a:extLst>
          </p:cNvPr>
          <p:cNvSpPr>
            <a:spLocks noGrp="1"/>
          </p:cNvSpPr>
          <p:nvPr>
            <p:ph type="title"/>
          </p:nvPr>
        </p:nvSpPr>
        <p:spPr/>
        <p:txBody>
          <a:bodyPr/>
          <a:lstStyle/>
          <a:p>
            <a:r>
              <a:rPr lang="en-US" dirty="0"/>
              <a:t>Why is this a concern?</a:t>
            </a:r>
          </a:p>
        </p:txBody>
      </p:sp>
      <p:sp>
        <p:nvSpPr>
          <p:cNvPr id="3" name="Content Placeholder 2">
            <a:extLst>
              <a:ext uri="{FF2B5EF4-FFF2-40B4-BE49-F238E27FC236}">
                <a16:creationId xmlns:a16="http://schemas.microsoft.com/office/drawing/2014/main" id="{1A41C76A-6CA1-4491-A8B3-206E4DF38D1D}"/>
              </a:ext>
            </a:extLst>
          </p:cNvPr>
          <p:cNvSpPr>
            <a:spLocks noGrp="1"/>
          </p:cNvSpPr>
          <p:nvPr>
            <p:ph idx="1"/>
          </p:nvPr>
        </p:nvSpPr>
        <p:spPr/>
        <p:txBody>
          <a:bodyPr/>
          <a:lstStyle/>
          <a:p>
            <a:r>
              <a:rPr lang="en-US" dirty="0"/>
              <a:t>When a population ages there are more elderly consuming more than they produce, and fewer workers producing more than they consume.</a:t>
            </a:r>
          </a:p>
          <a:p>
            <a:r>
              <a:rPr lang="en-US" dirty="0"/>
              <a:t>Something has to give – either workers make bigger transfers (e.g. with higher taxes) or elderly receive smaller benefits (e.g. lower pension or later retirement). </a:t>
            </a:r>
          </a:p>
          <a:p>
            <a:r>
              <a:rPr lang="en-US" dirty="0"/>
              <a:t>This is the main concern with population aging.</a:t>
            </a:r>
          </a:p>
        </p:txBody>
      </p:sp>
      <p:sp>
        <p:nvSpPr>
          <p:cNvPr id="4" name="Footer Placeholder 3">
            <a:extLst>
              <a:ext uri="{FF2B5EF4-FFF2-40B4-BE49-F238E27FC236}">
                <a16:creationId xmlns:a16="http://schemas.microsoft.com/office/drawing/2014/main" id="{6C8F2073-A763-44A6-92D8-7FEC6E640CB1}"/>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DB7DE125-02DB-4663-B842-5AB7346610BD}"/>
              </a:ext>
            </a:extLst>
          </p:cNvPr>
          <p:cNvSpPr>
            <a:spLocks noGrp="1"/>
          </p:cNvSpPr>
          <p:nvPr>
            <p:ph type="sldNum" sz="quarter" idx="12"/>
          </p:nvPr>
        </p:nvSpPr>
        <p:spPr/>
        <p:txBody>
          <a:bodyPr/>
          <a:lstStyle/>
          <a:p>
            <a:fld id="{ED14398A-2D06-4C9A-A4EA-5909099F3F65}" type="slidenum">
              <a:rPr lang="en-US" smtClean="0"/>
              <a:t>20</a:t>
            </a:fld>
            <a:endParaRPr lang="en-US"/>
          </a:p>
        </p:txBody>
      </p:sp>
    </p:spTree>
    <p:extLst>
      <p:ext uri="{BB962C8B-B14F-4D97-AF65-F5344CB8AC3E}">
        <p14:creationId xmlns:p14="http://schemas.microsoft.com/office/powerpoint/2010/main" val="165486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3650-F496-4169-ADA9-A44997486FC5}"/>
              </a:ext>
            </a:extLst>
          </p:cNvPr>
          <p:cNvSpPr>
            <a:spLocks noGrp="1"/>
          </p:cNvSpPr>
          <p:nvPr>
            <p:ph type="title"/>
          </p:nvPr>
        </p:nvSpPr>
        <p:spPr/>
        <p:txBody>
          <a:bodyPr>
            <a:normAutofit/>
          </a:bodyPr>
          <a:lstStyle/>
          <a:p>
            <a:r>
              <a:rPr lang="en-US" dirty="0"/>
              <a:t>Support ratio is simplest approach, reflecting dependency</a:t>
            </a:r>
          </a:p>
        </p:txBody>
      </p:sp>
      <p:sp>
        <p:nvSpPr>
          <p:cNvPr id="3" name="Content Placeholder 2">
            <a:extLst>
              <a:ext uri="{FF2B5EF4-FFF2-40B4-BE49-F238E27FC236}">
                <a16:creationId xmlns:a16="http://schemas.microsoft.com/office/drawing/2014/main" id="{CE65ADBA-5F7D-4699-A606-BD4E594ED4E0}"/>
              </a:ext>
            </a:extLst>
          </p:cNvPr>
          <p:cNvSpPr>
            <a:spLocks noGrp="1"/>
          </p:cNvSpPr>
          <p:nvPr>
            <p:ph idx="1"/>
          </p:nvPr>
        </p:nvSpPr>
        <p:spPr/>
        <p:txBody>
          <a:bodyPr/>
          <a:lstStyle/>
          <a:p>
            <a:r>
              <a:rPr lang="en-US" dirty="0"/>
              <a:t>Calculate ratio of available workers to needed consumption.</a:t>
            </a:r>
          </a:p>
          <a:p>
            <a:r>
              <a:rPr lang="en-US" dirty="0"/>
              <a:t>Assume </a:t>
            </a:r>
          </a:p>
          <a:p>
            <a:pPr lvl="1">
              <a:buFont typeface="Wingdings" panose="05000000000000000000" pitchFamily="2" charset="2"/>
              <a:buChar char="Ø"/>
            </a:pPr>
            <a:r>
              <a:rPr lang="en-US" dirty="0"/>
              <a:t>NTA labor income describes available labor at each age, in efficiency units</a:t>
            </a:r>
          </a:p>
          <a:p>
            <a:pPr lvl="1">
              <a:buFont typeface="Wingdings" panose="05000000000000000000" pitchFamily="2" charset="2"/>
              <a:buChar char="Ø"/>
            </a:pPr>
            <a:r>
              <a:rPr lang="en-US" dirty="0"/>
              <a:t>NTA consumption describes consumption needs at each age.</a:t>
            </a:r>
          </a:p>
          <a:p>
            <a:pPr lvl="1">
              <a:buFont typeface="Wingdings" panose="05000000000000000000" pitchFamily="2" charset="2"/>
              <a:buChar char="Ø"/>
            </a:pPr>
            <a:r>
              <a:rPr lang="en-US" dirty="0"/>
              <a:t>productivity growth raises both age profiles over time in same way, so their ratios are unchanging. </a:t>
            </a:r>
          </a:p>
          <a:p>
            <a:r>
              <a:rPr lang="en-US" dirty="0"/>
              <a:t>Now calculate support ratios over time. </a:t>
            </a:r>
          </a:p>
        </p:txBody>
      </p:sp>
      <p:sp>
        <p:nvSpPr>
          <p:cNvPr id="4" name="Footer Placeholder 3">
            <a:extLst>
              <a:ext uri="{FF2B5EF4-FFF2-40B4-BE49-F238E27FC236}">
                <a16:creationId xmlns:a16="http://schemas.microsoft.com/office/drawing/2014/main" id="{0C232946-9D77-4FBA-BE4A-F14227B01802}"/>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AB0D6BEC-CF3C-4374-9325-4903F17E54E9}"/>
              </a:ext>
            </a:extLst>
          </p:cNvPr>
          <p:cNvSpPr>
            <a:spLocks noGrp="1"/>
          </p:cNvSpPr>
          <p:nvPr>
            <p:ph type="sldNum" sz="quarter" idx="12"/>
          </p:nvPr>
        </p:nvSpPr>
        <p:spPr/>
        <p:txBody>
          <a:bodyPr/>
          <a:lstStyle/>
          <a:p>
            <a:fld id="{ED14398A-2D06-4C9A-A4EA-5909099F3F65}" type="slidenum">
              <a:rPr lang="en-US" smtClean="0"/>
              <a:t>21</a:t>
            </a:fld>
            <a:endParaRPr lang="en-US"/>
          </a:p>
        </p:txBody>
      </p:sp>
    </p:spTree>
    <p:extLst>
      <p:ext uri="{BB962C8B-B14F-4D97-AF65-F5344CB8AC3E}">
        <p14:creationId xmlns:p14="http://schemas.microsoft.com/office/powerpoint/2010/main" val="164678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B14B72-7048-4A4A-8CAC-C3F155030E1A}"/>
              </a:ext>
            </a:extLst>
          </p:cNvPr>
          <p:cNvSpPr>
            <a:spLocks noGrp="1"/>
          </p:cNvSpPr>
          <p:nvPr>
            <p:ph type="title"/>
          </p:nvPr>
        </p:nvSpPr>
        <p:spPr>
          <a:xfrm>
            <a:off x="839789" y="508882"/>
            <a:ext cx="3370426" cy="1858398"/>
          </a:xfrm>
        </p:spPr>
        <p:txBody>
          <a:bodyPr>
            <a:normAutofit fontScale="90000"/>
          </a:bodyPr>
          <a:lstStyle/>
          <a:p>
            <a:r>
              <a:rPr lang="en-US" dirty="0"/>
              <a:t>Support Ratio = ratio of Potential workers to potential consumers</a:t>
            </a:r>
          </a:p>
        </p:txBody>
      </p:sp>
      <p:sp>
        <p:nvSpPr>
          <p:cNvPr id="9" name="Text Placeholder 8">
            <a:extLst>
              <a:ext uri="{FF2B5EF4-FFF2-40B4-BE49-F238E27FC236}">
                <a16:creationId xmlns:a16="http://schemas.microsoft.com/office/drawing/2014/main" id="{4CC2C2BF-7811-4F96-BAC5-EBCE88FEAA1F}"/>
              </a:ext>
            </a:extLst>
          </p:cNvPr>
          <p:cNvSpPr>
            <a:spLocks noGrp="1"/>
          </p:cNvSpPr>
          <p:nvPr>
            <p:ph type="body" sz="half" idx="2"/>
          </p:nvPr>
        </p:nvSpPr>
        <p:spPr>
          <a:xfrm>
            <a:off x="839789" y="3616960"/>
            <a:ext cx="2240112" cy="2252027"/>
          </a:xfrm>
        </p:spPr>
        <p:txBody>
          <a:bodyPr/>
          <a:lstStyle/>
          <a:p>
            <a:endParaRPr lang="en-US" dirty="0"/>
          </a:p>
        </p:txBody>
      </p:sp>
      <p:sp>
        <p:nvSpPr>
          <p:cNvPr id="3" name="Footer Placeholder 2"/>
          <p:cNvSpPr>
            <a:spLocks noGrp="1"/>
          </p:cNvSpPr>
          <p:nvPr>
            <p:ph type="ftr" sz="quarter" idx="11"/>
          </p:nvPr>
        </p:nvSpPr>
        <p:spPr/>
        <p:txBody>
          <a:bodyPr/>
          <a:lstStyle/>
          <a:p>
            <a:r>
              <a:rPr lang="en-US"/>
              <a:t>Ron Lee, UC Berkeley, April 2021</a:t>
            </a:r>
          </a:p>
        </p:txBody>
      </p:sp>
      <p:sp>
        <p:nvSpPr>
          <p:cNvPr id="4" name="Slide Number Placeholder 3"/>
          <p:cNvSpPr>
            <a:spLocks noGrp="1"/>
          </p:cNvSpPr>
          <p:nvPr>
            <p:ph type="sldNum" sz="quarter" idx="12"/>
          </p:nvPr>
        </p:nvSpPr>
        <p:spPr/>
        <p:txBody>
          <a:bodyPr/>
          <a:lstStyle/>
          <a:p>
            <a:fld id="{A31390CE-9936-48AD-9998-32B0D193AD39}" type="slidenum">
              <a:rPr lang="en-US" smtClean="0"/>
              <a:t>22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266" y="1348435"/>
            <a:ext cx="7091240" cy="451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6067507" y="2057399"/>
            <a:ext cx="0" cy="304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8242759" y="1979874"/>
            <a:ext cx="0" cy="304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56358" y="2057399"/>
            <a:ext cx="0" cy="3048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7180" y="2114286"/>
            <a:ext cx="1854217" cy="646331"/>
          </a:xfrm>
          <a:prstGeom prst="rect">
            <a:avLst/>
          </a:prstGeom>
          <a:noFill/>
        </p:spPr>
        <p:txBody>
          <a:bodyPr wrap="square" rtlCol="0">
            <a:spAutoFit/>
          </a:bodyPr>
          <a:lstStyle/>
          <a:p>
            <a:r>
              <a:rPr lang="en-US" dirty="0"/>
              <a:t>Increase = .7%/</a:t>
            </a:r>
            <a:r>
              <a:rPr lang="en-US" dirty="0" err="1"/>
              <a:t>yr</a:t>
            </a:r>
            <a:endParaRPr lang="en-US" dirty="0"/>
          </a:p>
          <a:p>
            <a:r>
              <a:rPr lang="en-US" dirty="0"/>
              <a:t>“first dividend”</a:t>
            </a:r>
          </a:p>
        </p:txBody>
      </p:sp>
      <p:sp>
        <p:nvSpPr>
          <p:cNvPr id="12" name="TextBox 11"/>
          <p:cNvSpPr txBox="1"/>
          <p:nvPr/>
        </p:nvSpPr>
        <p:spPr>
          <a:xfrm>
            <a:off x="8327733" y="1920904"/>
            <a:ext cx="2209800" cy="646331"/>
          </a:xfrm>
          <a:prstGeom prst="rect">
            <a:avLst/>
          </a:prstGeom>
          <a:noFill/>
        </p:spPr>
        <p:txBody>
          <a:bodyPr wrap="square" rtlCol="0">
            <a:spAutoFit/>
          </a:bodyPr>
          <a:lstStyle/>
          <a:p>
            <a:r>
              <a:rPr lang="en-US" dirty="0"/>
              <a:t>Decrease = -.4%/</a:t>
            </a:r>
            <a:r>
              <a:rPr lang="en-US" dirty="0" err="1"/>
              <a:t>yr</a:t>
            </a:r>
            <a:endParaRPr lang="en-US" dirty="0"/>
          </a:p>
          <a:p>
            <a:r>
              <a:rPr lang="en-US" dirty="0"/>
              <a:t>Pop aging</a:t>
            </a:r>
          </a:p>
        </p:txBody>
      </p:sp>
      <p:sp>
        <p:nvSpPr>
          <p:cNvPr id="13" name="TextBox 12"/>
          <p:cNvSpPr txBox="1"/>
          <p:nvPr/>
        </p:nvSpPr>
        <p:spPr>
          <a:xfrm>
            <a:off x="6298870" y="4403458"/>
            <a:ext cx="1718801" cy="369332"/>
          </a:xfrm>
          <a:prstGeom prst="rect">
            <a:avLst/>
          </a:prstGeom>
          <a:solidFill>
            <a:schemeClr val="bg1"/>
          </a:solidFill>
        </p:spPr>
        <p:txBody>
          <a:bodyPr wrap="square" rtlCol="0">
            <a:spAutoFit/>
          </a:bodyPr>
          <a:lstStyle/>
          <a:p>
            <a:r>
              <a:rPr lang="en-US" dirty="0"/>
              <a:t>Contrast = 1.1%</a:t>
            </a:r>
          </a:p>
        </p:txBody>
      </p:sp>
      <p:sp>
        <p:nvSpPr>
          <p:cNvPr id="14" name="TextBox 13"/>
          <p:cNvSpPr txBox="1"/>
          <p:nvPr/>
        </p:nvSpPr>
        <p:spPr>
          <a:xfrm>
            <a:off x="4038600" y="5704280"/>
            <a:ext cx="7228874" cy="584775"/>
          </a:xfrm>
          <a:prstGeom prst="rect">
            <a:avLst/>
          </a:prstGeom>
          <a:noFill/>
        </p:spPr>
        <p:txBody>
          <a:bodyPr wrap="square" rtlCol="0">
            <a:spAutoFit/>
          </a:bodyPr>
          <a:lstStyle/>
          <a:p>
            <a:r>
              <a:rPr lang="en-US" sz="1600" dirty="0"/>
              <a:t>Based on UN pop data and forecasts, and estimated consumption and labor income age profiles for Costa Rica by Costa Rican country team, led by Luis </a:t>
            </a:r>
            <a:r>
              <a:rPr lang="en-US" sz="1600" dirty="0" err="1"/>
              <a:t>Rosero</a:t>
            </a:r>
            <a:r>
              <a:rPr lang="en-US" sz="1600" dirty="0"/>
              <a:t>-Bixby.</a:t>
            </a:r>
          </a:p>
        </p:txBody>
      </p:sp>
    </p:spTree>
    <p:extLst>
      <p:ext uri="{BB962C8B-B14F-4D97-AF65-F5344CB8AC3E}">
        <p14:creationId xmlns:p14="http://schemas.microsoft.com/office/powerpoint/2010/main" val="203701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CC2C2BF-7811-4F96-BAC5-EBCE88FEAA1F}"/>
              </a:ext>
            </a:extLst>
          </p:cNvPr>
          <p:cNvSpPr>
            <a:spLocks noGrp="1"/>
          </p:cNvSpPr>
          <p:nvPr>
            <p:ph type="body" sz="half" idx="2"/>
          </p:nvPr>
        </p:nvSpPr>
        <p:spPr>
          <a:xfrm>
            <a:off x="721360" y="1168400"/>
            <a:ext cx="3308638" cy="4064000"/>
          </a:xfrm>
        </p:spPr>
        <p:txBody>
          <a:bodyPr>
            <a:noAutofit/>
          </a:bodyPr>
          <a:lstStyle/>
          <a:p>
            <a:r>
              <a:rPr lang="en-US" sz="2400" dirty="0"/>
              <a:t>  General shape of transition trajectory is standard.</a:t>
            </a:r>
          </a:p>
          <a:p>
            <a:r>
              <a:rPr lang="en-US" sz="2400" dirty="0"/>
              <a:t>Details </a:t>
            </a:r>
            <a:r>
              <a:rPr lang="en-US" sz="2400"/>
              <a:t>differ across </a:t>
            </a:r>
            <a:r>
              <a:rPr lang="en-US" sz="2400" dirty="0"/>
              <a:t>countries because of:</a:t>
            </a:r>
          </a:p>
          <a:p>
            <a:endParaRPr lang="en-US" sz="2400" dirty="0"/>
          </a:p>
          <a:p>
            <a:r>
              <a:rPr lang="en-US" sz="2400" dirty="0"/>
              <a:t>*Rapidity and depth of fertility decline</a:t>
            </a:r>
          </a:p>
          <a:p>
            <a:r>
              <a:rPr lang="en-US" sz="2400" dirty="0"/>
              <a:t>*Baby booms and busts superimposed. </a:t>
            </a:r>
          </a:p>
        </p:txBody>
      </p:sp>
      <p:sp>
        <p:nvSpPr>
          <p:cNvPr id="3" name="Footer Placeholder 2"/>
          <p:cNvSpPr>
            <a:spLocks noGrp="1"/>
          </p:cNvSpPr>
          <p:nvPr>
            <p:ph type="ftr" sz="quarter" idx="11"/>
          </p:nvPr>
        </p:nvSpPr>
        <p:spPr/>
        <p:txBody>
          <a:bodyPr/>
          <a:lstStyle/>
          <a:p>
            <a:r>
              <a:rPr lang="en-US"/>
              <a:t>Ron Lee, UC Berkeley, April 2021</a:t>
            </a:r>
          </a:p>
        </p:txBody>
      </p:sp>
      <p:sp>
        <p:nvSpPr>
          <p:cNvPr id="4" name="Slide Number Placeholder 3"/>
          <p:cNvSpPr>
            <a:spLocks noGrp="1"/>
          </p:cNvSpPr>
          <p:nvPr>
            <p:ph type="sldNum" sz="quarter" idx="12"/>
          </p:nvPr>
        </p:nvSpPr>
        <p:spPr/>
        <p:txBody>
          <a:bodyPr/>
          <a:lstStyle/>
          <a:p>
            <a:fld id="{A31390CE-9936-48AD-9998-32B0D193AD39}" type="slidenum">
              <a:rPr lang="en-US" smtClean="0"/>
              <a:t>23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266" y="1348435"/>
            <a:ext cx="7091240" cy="451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038600" y="5704280"/>
            <a:ext cx="7228874" cy="584775"/>
          </a:xfrm>
          <a:prstGeom prst="rect">
            <a:avLst/>
          </a:prstGeom>
          <a:noFill/>
        </p:spPr>
        <p:txBody>
          <a:bodyPr wrap="square" rtlCol="0">
            <a:spAutoFit/>
          </a:bodyPr>
          <a:lstStyle/>
          <a:p>
            <a:r>
              <a:rPr lang="en-US" sz="1600" dirty="0"/>
              <a:t>Based on UN pop data and forecasts, and estimated consumption and labor income age profiles for Costa Rica by Costa Rican country team, led by Luis </a:t>
            </a:r>
            <a:r>
              <a:rPr lang="en-US" sz="1600" dirty="0" err="1"/>
              <a:t>Rosero</a:t>
            </a:r>
            <a:r>
              <a:rPr lang="en-US" sz="1600" dirty="0"/>
              <a:t>-Bixby.</a:t>
            </a:r>
          </a:p>
        </p:txBody>
      </p:sp>
      <p:sp>
        <p:nvSpPr>
          <p:cNvPr id="16" name="TextBox 15">
            <a:extLst>
              <a:ext uri="{FF2B5EF4-FFF2-40B4-BE49-F238E27FC236}">
                <a16:creationId xmlns:a16="http://schemas.microsoft.com/office/drawing/2014/main" id="{18E1D937-1015-4927-AE3C-597CA75356B3}"/>
              </a:ext>
            </a:extLst>
          </p:cNvPr>
          <p:cNvSpPr txBox="1"/>
          <p:nvPr/>
        </p:nvSpPr>
        <p:spPr>
          <a:xfrm>
            <a:off x="8610600" y="2052320"/>
            <a:ext cx="1061720" cy="523220"/>
          </a:xfrm>
          <a:prstGeom prst="rect">
            <a:avLst/>
          </a:prstGeom>
          <a:noFill/>
        </p:spPr>
        <p:txBody>
          <a:bodyPr wrap="square" rtlCol="0">
            <a:spAutoFit/>
          </a:bodyPr>
          <a:lstStyle/>
          <a:p>
            <a:r>
              <a:rPr lang="en-US" sz="2800" dirty="0"/>
              <a:t>China</a:t>
            </a:r>
          </a:p>
        </p:txBody>
      </p:sp>
      <p:sp>
        <p:nvSpPr>
          <p:cNvPr id="18" name="TextBox 17">
            <a:extLst>
              <a:ext uri="{FF2B5EF4-FFF2-40B4-BE49-F238E27FC236}">
                <a16:creationId xmlns:a16="http://schemas.microsoft.com/office/drawing/2014/main" id="{F84E9FD9-89A5-4296-9DB2-872D152E54D0}"/>
              </a:ext>
            </a:extLst>
          </p:cNvPr>
          <p:cNvSpPr txBox="1"/>
          <p:nvPr/>
        </p:nvSpPr>
        <p:spPr>
          <a:xfrm>
            <a:off x="9547985" y="2620147"/>
            <a:ext cx="1234440" cy="523220"/>
          </a:xfrm>
          <a:prstGeom prst="rect">
            <a:avLst/>
          </a:prstGeom>
          <a:noFill/>
        </p:spPr>
        <p:txBody>
          <a:bodyPr wrap="square" rtlCol="0">
            <a:spAutoFit/>
          </a:bodyPr>
          <a:lstStyle/>
          <a:p>
            <a:r>
              <a:rPr lang="en-US" sz="2800" dirty="0"/>
              <a:t>Hi Inc</a:t>
            </a:r>
          </a:p>
        </p:txBody>
      </p:sp>
      <p:cxnSp>
        <p:nvCxnSpPr>
          <p:cNvPr id="19" name="Straight Arrow Connector 18">
            <a:extLst>
              <a:ext uri="{FF2B5EF4-FFF2-40B4-BE49-F238E27FC236}">
                <a16:creationId xmlns:a16="http://schemas.microsoft.com/office/drawing/2014/main" id="{7AF82AC0-F2CB-4105-AD99-DE754A747519}"/>
              </a:ext>
            </a:extLst>
          </p:cNvPr>
          <p:cNvCxnSpPr>
            <a:cxnSpLocks/>
          </p:cNvCxnSpPr>
          <p:nvPr/>
        </p:nvCxnSpPr>
        <p:spPr>
          <a:xfrm flipH="1">
            <a:off x="8453120" y="2472953"/>
            <a:ext cx="284480" cy="278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7F6D9D-2505-4AE3-AC04-57A2C41C68B8}"/>
              </a:ext>
            </a:extLst>
          </p:cNvPr>
          <p:cNvCxnSpPr>
            <a:cxnSpLocks/>
          </p:cNvCxnSpPr>
          <p:nvPr/>
        </p:nvCxnSpPr>
        <p:spPr>
          <a:xfrm flipH="1">
            <a:off x="9377680" y="3037880"/>
            <a:ext cx="386081" cy="2878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629BFA-D977-4EAA-8530-B6CD8FA30126}"/>
              </a:ext>
            </a:extLst>
          </p:cNvPr>
          <p:cNvSpPr txBox="1"/>
          <p:nvPr/>
        </p:nvSpPr>
        <p:spPr>
          <a:xfrm>
            <a:off x="5313680" y="3168955"/>
            <a:ext cx="1310640" cy="523220"/>
          </a:xfrm>
          <a:prstGeom prst="rect">
            <a:avLst/>
          </a:prstGeom>
          <a:noFill/>
        </p:spPr>
        <p:txBody>
          <a:bodyPr wrap="square" rtlCol="0">
            <a:spAutoFit/>
          </a:bodyPr>
          <a:lstStyle/>
          <a:p>
            <a:r>
              <a:rPr lang="en-US" sz="2800" dirty="0"/>
              <a:t>Niger</a:t>
            </a:r>
          </a:p>
        </p:txBody>
      </p:sp>
      <p:sp>
        <p:nvSpPr>
          <p:cNvPr id="29" name="TextBox 28">
            <a:extLst>
              <a:ext uri="{FF2B5EF4-FFF2-40B4-BE49-F238E27FC236}">
                <a16:creationId xmlns:a16="http://schemas.microsoft.com/office/drawing/2014/main" id="{5B22F8CB-53C1-47FB-9E6D-FF8E3246EAD4}"/>
              </a:ext>
            </a:extLst>
          </p:cNvPr>
          <p:cNvSpPr txBox="1"/>
          <p:nvPr/>
        </p:nvSpPr>
        <p:spPr>
          <a:xfrm>
            <a:off x="6365240" y="2229510"/>
            <a:ext cx="1061720" cy="523220"/>
          </a:xfrm>
          <a:prstGeom prst="rect">
            <a:avLst/>
          </a:prstGeom>
          <a:noFill/>
        </p:spPr>
        <p:txBody>
          <a:bodyPr wrap="square" rtlCol="0">
            <a:spAutoFit/>
          </a:bodyPr>
          <a:lstStyle/>
          <a:p>
            <a:r>
              <a:rPr lang="en-US" sz="2800" dirty="0"/>
              <a:t>India</a:t>
            </a:r>
          </a:p>
        </p:txBody>
      </p:sp>
      <p:cxnSp>
        <p:nvCxnSpPr>
          <p:cNvPr id="30" name="Straight Arrow Connector 29">
            <a:extLst>
              <a:ext uri="{FF2B5EF4-FFF2-40B4-BE49-F238E27FC236}">
                <a16:creationId xmlns:a16="http://schemas.microsoft.com/office/drawing/2014/main" id="{2DE817F9-3755-4CE7-81DD-EAFAA4F25B5F}"/>
              </a:ext>
            </a:extLst>
          </p:cNvPr>
          <p:cNvCxnSpPr>
            <a:cxnSpLocks/>
          </p:cNvCxnSpPr>
          <p:nvPr/>
        </p:nvCxnSpPr>
        <p:spPr>
          <a:xfrm flipH="1">
            <a:off x="5557520" y="3660769"/>
            <a:ext cx="284480" cy="2782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CCB3D5-7C7C-4F9D-AF00-909AF9206E79}"/>
              </a:ext>
            </a:extLst>
          </p:cNvPr>
          <p:cNvCxnSpPr>
            <a:cxnSpLocks/>
          </p:cNvCxnSpPr>
          <p:nvPr/>
        </p:nvCxnSpPr>
        <p:spPr>
          <a:xfrm>
            <a:off x="6872054" y="2717904"/>
            <a:ext cx="554906" cy="3837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F4D5061-8757-4A79-8E4A-81BE7ED59887}"/>
              </a:ext>
            </a:extLst>
          </p:cNvPr>
          <p:cNvSpPr txBox="1"/>
          <p:nvPr/>
        </p:nvSpPr>
        <p:spPr>
          <a:xfrm>
            <a:off x="4704080" y="1415730"/>
            <a:ext cx="6544586" cy="461665"/>
          </a:xfrm>
          <a:prstGeom prst="rect">
            <a:avLst/>
          </a:prstGeom>
          <a:solidFill>
            <a:schemeClr val="bg1"/>
          </a:solidFill>
        </p:spPr>
        <p:txBody>
          <a:bodyPr wrap="square" rtlCol="0">
            <a:spAutoFit/>
          </a:bodyPr>
          <a:lstStyle/>
          <a:p>
            <a:r>
              <a:rPr lang="en-US" sz="2400" dirty="0"/>
              <a:t>Position of some pops on </a:t>
            </a:r>
            <a:r>
              <a:rPr lang="en-US" sz="2400" dirty="0" err="1"/>
              <a:t>demog</a:t>
            </a:r>
            <a:r>
              <a:rPr lang="en-US" sz="2400" dirty="0"/>
              <a:t> transition today.</a:t>
            </a:r>
          </a:p>
        </p:txBody>
      </p:sp>
      <p:sp>
        <p:nvSpPr>
          <p:cNvPr id="33" name="TextBox 32">
            <a:extLst>
              <a:ext uri="{FF2B5EF4-FFF2-40B4-BE49-F238E27FC236}">
                <a16:creationId xmlns:a16="http://schemas.microsoft.com/office/drawing/2014/main" id="{676BA473-56E2-45A5-9DF4-D98AFE83F79D}"/>
              </a:ext>
            </a:extLst>
          </p:cNvPr>
          <p:cNvSpPr txBox="1"/>
          <p:nvPr/>
        </p:nvSpPr>
        <p:spPr>
          <a:xfrm>
            <a:off x="4124960" y="5161279"/>
            <a:ext cx="7010400" cy="129690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9058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FDE7-9226-4EFD-A4B8-A71A03044FC7}"/>
              </a:ext>
            </a:extLst>
          </p:cNvPr>
          <p:cNvSpPr>
            <a:spLocks noGrp="1"/>
          </p:cNvSpPr>
          <p:nvPr>
            <p:ph type="title"/>
          </p:nvPr>
        </p:nvSpPr>
        <p:spPr/>
        <p:txBody>
          <a:bodyPr/>
          <a:lstStyle/>
          <a:p>
            <a:r>
              <a:rPr lang="en-US" dirty="0"/>
              <a:t>A “Great Demographic Reversal” -- Support ratio in China</a:t>
            </a:r>
          </a:p>
        </p:txBody>
      </p:sp>
      <p:pic>
        <p:nvPicPr>
          <p:cNvPr id="7" name="Content Placeholder 6">
            <a:extLst>
              <a:ext uri="{FF2B5EF4-FFF2-40B4-BE49-F238E27FC236}">
                <a16:creationId xmlns:a16="http://schemas.microsoft.com/office/drawing/2014/main" id="{873E747A-1FD3-4276-824B-D5CF52309585}"/>
              </a:ext>
            </a:extLst>
          </p:cNvPr>
          <p:cNvPicPr>
            <a:picLocks noGrp="1" noChangeAspect="1"/>
          </p:cNvPicPr>
          <p:nvPr>
            <p:ph idx="1"/>
          </p:nvPr>
        </p:nvPicPr>
        <p:blipFill>
          <a:blip r:embed="rId2"/>
          <a:stretch>
            <a:fillRect/>
          </a:stretch>
        </p:blipFill>
        <p:spPr>
          <a:xfrm>
            <a:off x="5183188" y="1181773"/>
            <a:ext cx="6172200" cy="4484929"/>
          </a:xfrm>
          <a:prstGeom prst="rect">
            <a:avLst/>
          </a:prstGeom>
        </p:spPr>
      </p:pic>
      <p:sp>
        <p:nvSpPr>
          <p:cNvPr id="4" name="Text Placeholder 3">
            <a:extLst>
              <a:ext uri="{FF2B5EF4-FFF2-40B4-BE49-F238E27FC236}">
                <a16:creationId xmlns:a16="http://schemas.microsoft.com/office/drawing/2014/main" id="{5A8BF6BC-5281-460A-95F1-CBE9A86C2A27}"/>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Rises from 1971 to 2013. </a:t>
            </a:r>
          </a:p>
          <a:p>
            <a:pPr marL="285750" indent="-285750">
              <a:buFont typeface="Arial" panose="020B0604020202020204" pitchFamily="34" charset="0"/>
              <a:buChar char="•"/>
            </a:pPr>
            <a:r>
              <a:rPr lang="en-US" sz="2400" dirty="0"/>
              <a:t>Falls fast after 2013.</a:t>
            </a:r>
          </a:p>
          <a:p>
            <a:pPr marL="285750" indent="-285750">
              <a:buFont typeface="Arial" panose="020B0604020202020204" pitchFamily="34" charset="0"/>
              <a:buChar char="•"/>
            </a:pPr>
            <a:r>
              <a:rPr lang="en-US" sz="2400" dirty="0"/>
              <a:t>Av 1981-90 rises at 1.36%/y</a:t>
            </a:r>
          </a:p>
          <a:p>
            <a:pPr marL="285750" indent="-285750">
              <a:buFont typeface="Arial" panose="020B0604020202020204" pitchFamily="34" charset="0"/>
              <a:buChar char="•"/>
            </a:pPr>
            <a:r>
              <a:rPr lang="en-US" sz="2400" dirty="0"/>
              <a:t>Av 1920-29 fall at 1.11</a:t>
            </a:r>
          </a:p>
          <a:p>
            <a:pPr marL="285750" indent="-285750">
              <a:buFont typeface="Arial" panose="020B0604020202020204" pitchFamily="34" charset="0"/>
              <a:buChar char="•"/>
            </a:pPr>
            <a:r>
              <a:rPr lang="en-US" sz="2400" dirty="0"/>
              <a:t>Diff is about 2.5%/y in growth of income per </a:t>
            </a:r>
            <a:r>
              <a:rPr lang="en-US" sz="2400" dirty="0" err="1"/>
              <a:t>equiv</a:t>
            </a:r>
            <a:r>
              <a:rPr lang="en-US" sz="2400" dirty="0"/>
              <a:t> consumer</a:t>
            </a:r>
          </a:p>
          <a:p>
            <a:pPr marL="285750" indent="-285750">
              <a:buFont typeface="Arial" panose="020B0604020202020204" pitchFamily="34" charset="0"/>
              <a:buChar char="•"/>
            </a:pPr>
            <a:r>
              <a:rPr lang="en-US" sz="2400" dirty="0"/>
              <a:t>A huge economic shock. </a:t>
            </a:r>
          </a:p>
        </p:txBody>
      </p:sp>
      <p:sp>
        <p:nvSpPr>
          <p:cNvPr id="5" name="Footer Placeholder 4">
            <a:extLst>
              <a:ext uri="{FF2B5EF4-FFF2-40B4-BE49-F238E27FC236}">
                <a16:creationId xmlns:a16="http://schemas.microsoft.com/office/drawing/2014/main" id="{34AEF560-60DD-4A24-B269-ECFF1906755B}"/>
              </a:ext>
            </a:extLst>
          </p:cNvPr>
          <p:cNvSpPr>
            <a:spLocks noGrp="1"/>
          </p:cNvSpPr>
          <p:nvPr>
            <p:ph type="ftr" sz="quarter" idx="11"/>
          </p:nvPr>
        </p:nvSpPr>
        <p:spPr/>
        <p:txBody>
          <a:bodyPr/>
          <a:lstStyle/>
          <a:p>
            <a:r>
              <a:rPr lang="nl-NL"/>
              <a:t>Ron Lee, UC Berkeley, April 2021</a:t>
            </a:r>
            <a:endParaRPr lang="en-US"/>
          </a:p>
        </p:txBody>
      </p:sp>
      <p:sp>
        <p:nvSpPr>
          <p:cNvPr id="6" name="Slide Number Placeholder 5">
            <a:extLst>
              <a:ext uri="{FF2B5EF4-FFF2-40B4-BE49-F238E27FC236}">
                <a16:creationId xmlns:a16="http://schemas.microsoft.com/office/drawing/2014/main" id="{73802480-DBDF-4A64-84DE-07473D66326D}"/>
              </a:ext>
            </a:extLst>
          </p:cNvPr>
          <p:cNvSpPr>
            <a:spLocks noGrp="1"/>
          </p:cNvSpPr>
          <p:nvPr>
            <p:ph type="sldNum" sz="quarter" idx="12"/>
          </p:nvPr>
        </p:nvSpPr>
        <p:spPr/>
        <p:txBody>
          <a:bodyPr/>
          <a:lstStyle/>
          <a:p>
            <a:fld id="{ED14398A-2D06-4C9A-A4EA-5909099F3F65}" type="slidenum">
              <a:rPr lang="en-US" smtClean="0"/>
              <a:t>24</a:t>
            </a:fld>
            <a:endParaRPr lang="en-US"/>
          </a:p>
        </p:txBody>
      </p:sp>
      <p:sp>
        <p:nvSpPr>
          <p:cNvPr id="8" name="TextBox 7">
            <a:extLst>
              <a:ext uri="{FF2B5EF4-FFF2-40B4-BE49-F238E27FC236}">
                <a16:creationId xmlns:a16="http://schemas.microsoft.com/office/drawing/2014/main" id="{E030FC22-E17E-4623-AB92-EF3D2FF597E1}"/>
              </a:ext>
            </a:extLst>
          </p:cNvPr>
          <p:cNvSpPr txBox="1"/>
          <p:nvPr/>
        </p:nvSpPr>
        <p:spPr>
          <a:xfrm>
            <a:off x="6440556" y="4273827"/>
            <a:ext cx="2170043" cy="646331"/>
          </a:xfrm>
          <a:prstGeom prst="rect">
            <a:avLst/>
          </a:prstGeom>
          <a:noFill/>
        </p:spPr>
        <p:txBody>
          <a:bodyPr wrap="square" rtlCol="0">
            <a:spAutoFit/>
          </a:bodyPr>
          <a:lstStyle/>
          <a:p>
            <a:r>
              <a:rPr lang="en-US" dirty="0"/>
              <a:t>Dividend is rate of change of supp ratio</a:t>
            </a:r>
          </a:p>
        </p:txBody>
      </p:sp>
    </p:spTree>
    <p:extLst>
      <p:ext uri="{BB962C8B-B14F-4D97-AF65-F5344CB8AC3E}">
        <p14:creationId xmlns:p14="http://schemas.microsoft.com/office/powerpoint/2010/main" val="67273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5CE6-D359-467D-9CFB-45801A0C6CB1}"/>
              </a:ext>
            </a:extLst>
          </p:cNvPr>
          <p:cNvSpPr>
            <a:spLocks noGrp="1"/>
          </p:cNvSpPr>
          <p:nvPr>
            <p:ph type="title"/>
          </p:nvPr>
        </p:nvSpPr>
        <p:spPr>
          <a:xfrm>
            <a:off x="838200" y="365125"/>
            <a:ext cx="4072847" cy="5665805"/>
          </a:xfrm>
        </p:spPr>
        <p:txBody>
          <a:bodyPr>
            <a:noAutofit/>
          </a:bodyPr>
          <a:lstStyle/>
          <a:p>
            <a:r>
              <a:rPr lang="en-US" sz="2400" dirty="0"/>
              <a:t>Great Reversal? Maybe. Less clear. </a:t>
            </a:r>
            <a:br>
              <a:rPr lang="en-US" sz="2400" dirty="0"/>
            </a:br>
            <a:br>
              <a:rPr lang="en-US" sz="2400" dirty="0"/>
            </a:br>
            <a:r>
              <a:rPr lang="en-US" sz="2400" dirty="0"/>
              <a:t>On global scale, supp ratio stops rising around now. </a:t>
            </a:r>
            <a:br>
              <a:rPr lang="en-US" sz="2400" dirty="0"/>
            </a:br>
            <a:br>
              <a:rPr lang="en-US" sz="2400" dirty="0"/>
            </a:br>
            <a:r>
              <a:rPr lang="en-US" sz="2400" dirty="0"/>
              <a:t>But Hi Inc countries have been aging for awhile. </a:t>
            </a:r>
            <a:br>
              <a:rPr lang="en-US" sz="2400" dirty="0"/>
            </a:br>
            <a:br>
              <a:rPr lang="en-US" sz="2400" dirty="0"/>
            </a:br>
            <a:r>
              <a:rPr lang="en-US" sz="2400" dirty="0"/>
              <a:t>Low Inc and Lower Mid Inc countries still in dividend phase.</a:t>
            </a:r>
          </a:p>
        </p:txBody>
      </p:sp>
      <p:pic>
        <p:nvPicPr>
          <p:cNvPr id="6" name="Content Placeholder 5">
            <a:extLst>
              <a:ext uri="{FF2B5EF4-FFF2-40B4-BE49-F238E27FC236}">
                <a16:creationId xmlns:a16="http://schemas.microsoft.com/office/drawing/2014/main" id="{E91D5F67-1A79-4F01-B0F6-C85C24A70ED8}"/>
              </a:ext>
            </a:extLst>
          </p:cNvPr>
          <p:cNvPicPr>
            <a:picLocks noGrp="1" noChangeAspect="1"/>
          </p:cNvPicPr>
          <p:nvPr>
            <p:ph idx="1"/>
          </p:nvPr>
        </p:nvPicPr>
        <p:blipFill rotWithShape="1">
          <a:blip r:embed="rId2"/>
          <a:srcRect t="-594" r="30618"/>
          <a:stretch/>
        </p:blipFill>
        <p:spPr>
          <a:xfrm>
            <a:off x="5599416" y="231312"/>
            <a:ext cx="5342562" cy="6165483"/>
          </a:xfrm>
          <a:prstGeom prst="rect">
            <a:avLst/>
          </a:prstGeom>
        </p:spPr>
      </p:pic>
      <p:sp>
        <p:nvSpPr>
          <p:cNvPr id="4" name="Footer Placeholder 3">
            <a:extLst>
              <a:ext uri="{FF2B5EF4-FFF2-40B4-BE49-F238E27FC236}">
                <a16:creationId xmlns:a16="http://schemas.microsoft.com/office/drawing/2014/main" id="{C541F5F9-4EC1-4AC7-9A98-702A116D693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4A5E44CE-7266-41DB-A154-FCCB6402389E}"/>
              </a:ext>
            </a:extLst>
          </p:cNvPr>
          <p:cNvSpPr>
            <a:spLocks noGrp="1"/>
          </p:cNvSpPr>
          <p:nvPr>
            <p:ph type="sldNum" sz="quarter" idx="12"/>
          </p:nvPr>
        </p:nvSpPr>
        <p:spPr/>
        <p:txBody>
          <a:bodyPr/>
          <a:lstStyle/>
          <a:p>
            <a:fld id="{ED14398A-2D06-4C9A-A4EA-5909099F3F65}" type="slidenum">
              <a:rPr lang="en-US" smtClean="0"/>
              <a:t>25</a:t>
            </a:fld>
            <a:endParaRPr lang="en-US"/>
          </a:p>
        </p:txBody>
      </p:sp>
      <p:sp>
        <p:nvSpPr>
          <p:cNvPr id="7" name="TextBox 6">
            <a:extLst>
              <a:ext uri="{FF2B5EF4-FFF2-40B4-BE49-F238E27FC236}">
                <a16:creationId xmlns:a16="http://schemas.microsoft.com/office/drawing/2014/main" id="{A7B9B78C-CED2-46F7-B8C4-2C47E2D58E6E}"/>
              </a:ext>
            </a:extLst>
          </p:cNvPr>
          <p:cNvSpPr txBox="1"/>
          <p:nvPr/>
        </p:nvSpPr>
        <p:spPr>
          <a:xfrm>
            <a:off x="9614272" y="1662245"/>
            <a:ext cx="1142771" cy="369332"/>
          </a:xfrm>
          <a:prstGeom prst="rect">
            <a:avLst/>
          </a:prstGeom>
          <a:noFill/>
        </p:spPr>
        <p:txBody>
          <a:bodyPr wrap="square" rtlCol="0">
            <a:spAutoFit/>
          </a:bodyPr>
          <a:lstStyle/>
          <a:p>
            <a:r>
              <a:rPr lang="en-US" dirty="0"/>
              <a:t>High Inc</a:t>
            </a:r>
          </a:p>
        </p:txBody>
      </p:sp>
      <p:sp>
        <p:nvSpPr>
          <p:cNvPr id="8" name="TextBox 7">
            <a:extLst>
              <a:ext uri="{FF2B5EF4-FFF2-40B4-BE49-F238E27FC236}">
                <a16:creationId xmlns:a16="http://schemas.microsoft.com/office/drawing/2014/main" id="{5D0C42D0-714E-4D95-A828-97F5CBAA05E2}"/>
              </a:ext>
            </a:extLst>
          </p:cNvPr>
          <p:cNvSpPr txBox="1"/>
          <p:nvPr/>
        </p:nvSpPr>
        <p:spPr>
          <a:xfrm>
            <a:off x="6319719" y="2101806"/>
            <a:ext cx="1406447" cy="369332"/>
          </a:xfrm>
          <a:prstGeom prst="rect">
            <a:avLst/>
          </a:prstGeom>
          <a:noFill/>
        </p:spPr>
        <p:txBody>
          <a:bodyPr wrap="square" rtlCol="0">
            <a:spAutoFit/>
          </a:bodyPr>
          <a:lstStyle/>
          <a:p>
            <a:r>
              <a:rPr lang="en-US" dirty="0"/>
              <a:t>Up-Mid Inc</a:t>
            </a:r>
          </a:p>
        </p:txBody>
      </p:sp>
      <p:sp>
        <p:nvSpPr>
          <p:cNvPr id="9" name="TextBox 8">
            <a:extLst>
              <a:ext uri="{FF2B5EF4-FFF2-40B4-BE49-F238E27FC236}">
                <a16:creationId xmlns:a16="http://schemas.microsoft.com/office/drawing/2014/main" id="{2D8E2B0F-6425-48E8-9FBC-262525CAF9B2}"/>
              </a:ext>
            </a:extLst>
          </p:cNvPr>
          <p:cNvSpPr txBox="1"/>
          <p:nvPr/>
        </p:nvSpPr>
        <p:spPr>
          <a:xfrm>
            <a:off x="9121209" y="4117584"/>
            <a:ext cx="1481721" cy="369332"/>
          </a:xfrm>
          <a:prstGeom prst="rect">
            <a:avLst/>
          </a:prstGeom>
          <a:noFill/>
        </p:spPr>
        <p:txBody>
          <a:bodyPr wrap="square" rtlCol="0">
            <a:spAutoFit/>
          </a:bodyPr>
          <a:lstStyle/>
          <a:p>
            <a:r>
              <a:rPr lang="en-US" dirty="0"/>
              <a:t>Low-Mid Inc</a:t>
            </a:r>
          </a:p>
        </p:txBody>
      </p:sp>
      <p:sp>
        <p:nvSpPr>
          <p:cNvPr id="10" name="TextBox 9">
            <a:extLst>
              <a:ext uri="{FF2B5EF4-FFF2-40B4-BE49-F238E27FC236}">
                <a16:creationId xmlns:a16="http://schemas.microsoft.com/office/drawing/2014/main" id="{BE86E8DE-CC6C-42F6-879C-15C45D08C659}"/>
              </a:ext>
            </a:extLst>
          </p:cNvPr>
          <p:cNvSpPr txBox="1"/>
          <p:nvPr/>
        </p:nvSpPr>
        <p:spPr>
          <a:xfrm>
            <a:off x="8819085" y="461205"/>
            <a:ext cx="1629734" cy="369332"/>
          </a:xfrm>
          <a:prstGeom prst="rect">
            <a:avLst/>
          </a:prstGeom>
          <a:noFill/>
        </p:spPr>
        <p:txBody>
          <a:bodyPr wrap="square" rtlCol="0">
            <a:spAutoFit/>
          </a:bodyPr>
          <a:lstStyle/>
          <a:p>
            <a:r>
              <a:rPr lang="en-US" dirty="0"/>
              <a:t>Low-Mid Inc</a:t>
            </a:r>
          </a:p>
        </p:txBody>
      </p:sp>
      <p:sp>
        <p:nvSpPr>
          <p:cNvPr id="11" name="TextBox 10">
            <a:extLst>
              <a:ext uri="{FF2B5EF4-FFF2-40B4-BE49-F238E27FC236}">
                <a16:creationId xmlns:a16="http://schemas.microsoft.com/office/drawing/2014/main" id="{31EFABF2-EA31-4FFF-9668-BBA139E86D50}"/>
              </a:ext>
            </a:extLst>
          </p:cNvPr>
          <p:cNvSpPr txBox="1"/>
          <p:nvPr/>
        </p:nvSpPr>
        <p:spPr>
          <a:xfrm>
            <a:off x="8296510" y="1552464"/>
            <a:ext cx="1317762" cy="369332"/>
          </a:xfrm>
          <a:prstGeom prst="rect">
            <a:avLst/>
          </a:prstGeom>
          <a:noFill/>
        </p:spPr>
        <p:txBody>
          <a:bodyPr wrap="square" rtlCol="0">
            <a:spAutoFit/>
          </a:bodyPr>
          <a:lstStyle/>
          <a:p>
            <a:r>
              <a:rPr lang="en-US" dirty="0"/>
              <a:t>Low-Inc</a:t>
            </a:r>
          </a:p>
        </p:txBody>
      </p:sp>
      <p:sp>
        <p:nvSpPr>
          <p:cNvPr id="12" name="TextBox 11">
            <a:extLst>
              <a:ext uri="{FF2B5EF4-FFF2-40B4-BE49-F238E27FC236}">
                <a16:creationId xmlns:a16="http://schemas.microsoft.com/office/drawing/2014/main" id="{76357320-D807-4049-99BE-BC3C7F1EBEB2}"/>
              </a:ext>
            </a:extLst>
          </p:cNvPr>
          <p:cNvSpPr txBox="1"/>
          <p:nvPr/>
        </p:nvSpPr>
        <p:spPr>
          <a:xfrm>
            <a:off x="9780790" y="3535033"/>
            <a:ext cx="1317762" cy="369332"/>
          </a:xfrm>
          <a:prstGeom prst="rect">
            <a:avLst/>
          </a:prstGeom>
          <a:noFill/>
        </p:spPr>
        <p:txBody>
          <a:bodyPr wrap="square" rtlCol="0">
            <a:spAutoFit/>
          </a:bodyPr>
          <a:lstStyle/>
          <a:p>
            <a:r>
              <a:rPr lang="en-US" dirty="0"/>
              <a:t>Low-Inc</a:t>
            </a:r>
          </a:p>
        </p:txBody>
      </p:sp>
      <p:sp>
        <p:nvSpPr>
          <p:cNvPr id="13" name="TextBox 12">
            <a:extLst>
              <a:ext uri="{FF2B5EF4-FFF2-40B4-BE49-F238E27FC236}">
                <a16:creationId xmlns:a16="http://schemas.microsoft.com/office/drawing/2014/main" id="{7159B8F5-27A0-4F72-A679-7032353064C0}"/>
              </a:ext>
            </a:extLst>
          </p:cNvPr>
          <p:cNvSpPr txBox="1"/>
          <p:nvPr/>
        </p:nvSpPr>
        <p:spPr>
          <a:xfrm>
            <a:off x="9832161" y="4700135"/>
            <a:ext cx="1142771" cy="369332"/>
          </a:xfrm>
          <a:prstGeom prst="rect">
            <a:avLst/>
          </a:prstGeom>
          <a:noFill/>
        </p:spPr>
        <p:txBody>
          <a:bodyPr wrap="square" rtlCol="0">
            <a:spAutoFit/>
          </a:bodyPr>
          <a:lstStyle/>
          <a:p>
            <a:r>
              <a:rPr lang="en-US" dirty="0"/>
              <a:t>High Inc</a:t>
            </a:r>
          </a:p>
        </p:txBody>
      </p:sp>
      <p:sp>
        <p:nvSpPr>
          <p:cNvPr id="14" name="TextBox 13">
            <a:extLst>
              <a:ext uri="{FF2B5EF4-FFF2-40B4-BE49-F238E27FC236}">
                <a16:creationId xmlns:a16="http://schemas.microsoft.com/office/drawing/2014/main" id="{C351D13E-D1CE-4173-9D7C-641A9CCC2F62}"/>
              </a:ext>
            </a:extLst>
          </p:cNvPr>
          <p:cNvSpPr txBox="1"/>
          <p:nvPr/>
        </p:nvSpPr>
        <p:spPr>
          <a:xfrm>
            <a:off x="6646780" y="3059668"/>
            <a:ext cx="1406447" cy="369332"/>
          </a:xfrm>
          <a:prstGeom prst="rect">
            <a:avLst/>
          </a:prstGeom>
          <a:noFill/>
        </p:spPr>
        <p:txBody>
          <a:bodyPr wrap="square" rtlCol="0">
            <a:spAutoFit/>
          </a:bodyPr>
          <a:lstStyle/>
          <a:p>
            <a:r>
              <a:rPr lang="en-US" dirty="0"/>
              <a:t>Up-Mid Inc</a:t>
            </a:r>
          </a:p>
        </p:txBody>
      </p:sp>
      <p:sp>
        <p:nvSpPr>
          <p:cNvPr id="15" name="TextBox 14">
            <a:extLst>
              <a:ext uri="{FF2B5EF4-FFF2-40B4-BE49-F238E27FC236}">
                <a16:creationId xmlns:a16="http://schemas.microsoft.com/office/drawing/2014/main" id="{469875F2-6EA8-4581-9493-BF9EBD87A453}"/>
              </a:ext>
            </a:extLst>
          </p:cNvPr>
          <p:cNvSpPr txBox="1"/>
          <p:nvPr/>
        </p:nvSpPr>
        <p:spPr>
          <a:xfrm>
            <a:off x="6096000" y="461205"/>
            <a:ext cx="2514600" cy="523220"/>
          </a:xfrm>
          <a:prstGeom prst="rect">
            <a:avLst/>
          </a:prstGeom>
          <a:noFill/>
        </p:spPr>
        <p:txBody>
          <a:bodyPr wrap="square" rtlCol="0">
            <a:spAutoFit/>
          </a:bodyPr>
          <a:lstStyle/>
          <a:p>
            <a:r>
              <a:rPr lang="en-US" sz="2800" dirty="0"/>
              <a:t>Support Ratio</a:t>
            </a:r>
          </a:p>
        </p:txBody>
      </p:sp>
      <p:sp>
        <p:nvSpPr>
          <p:cNvPr id="16" name="TextBox 15">
            <a:extLst>
              <a:ext uri="{FF2B5EF4-FFF2-40B4-BE49-F238E27FC236}">
                <a16:creationId xmlns:a16="http://schemas.microsoft.com/office/drawing/2014/main" id="{088F7DBB-2774-4F12-B08C-976810BFD779}"/>
              </a:ext>
            </a:extLst>
          </p:cNvPr>
          <p:cNvSpPr txBox="1"/>
          <p:nvPr/>
        </p:nvSpPr>
        <p:spPr>
          <a:xfrm>
            <a:off x="8311956" y="2780516"/>
            <a:ext cx="3100226" cy="954107"/>
          </a:xfrm>
          <a:prstGeom prst="rect">
            <a:avLst/>
          </a:prstGeom>
          <a:noFill/>
        </p:spPr>
        <p:txBody>
          <a:bodyPr wrap="square" rtlCol="0">
            <a:spAutoFit/>
          </a:bodyPr>
          <a:lstStyle/>
          <a:p>
            <a:r>
              <a:rPr lang="en-US" sz="2800" dirty="0" err="1"/>
              <a:t>Demog</a:t>
            </a:r>
            <a:r>
              <a:rPr lang="en-US" sz="2800" dirty="0"/>
              <a:t> </a:t>
            </a:r>
            <a:r>
              <a:rPr lang="en-US" sz="2800" dirty="0" err="1"/>
              <a:t>Div</a:t>
            </a:r>
            <a:r>
              <a:rPr lang="en-US" sz="2800" dirty="0"/>
              <a:t> = change in Supp Rat</a:t>
            </a:r>
          </a:p>
        </p:txBody>
      </p:sp>
      <p:cxnSp>
        <p:nvCxnSpPr>
          <p:cNvPr id="17" name="Straight Connector 16">
            <a:extLst>
              <a:ext uri="{FF2B5EF4-FFF2-40B4-BE49-F238E27FC236}">
                <a16:creationId xmlns:a16="http://schemas.microsoft.com/office/drawing/2014/main" id="{0E0E9AE5-C5E0-46BA-ACC5-4ADCD136F5FA}"/>
              </a:ext>
            </a:extLst>
          </p:cNvPr>
          <p:cNvCxnSpPr>
            <a:cxnSpLocks/>
          </p:cNvCxnSpPr>
          <p:nvPr/>
        </p:nvCxnSpPr>
        <p:spPr>
          <a:xfrm flipV="1">
            <a:off x="9121209" y="365125"/>
            <a:ext cx="0" cy="509531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4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DAC5-61DB-44F7-A537-CBF68E3B63B2}"/>
              </a:ext>
            </a:extLst>
          </p:cNvPr>
          <p:cNvSpPr>
            <a:spLocks noGrp="1"/>
          </p:cNvSpPr>
          <p:nvPr>
            <p:ph type="title"/>
          </p:nvPr>
        </p:nvSpPr>
        <p:spPr/>
        <p:txBody>
          <a:bodyPr/>
          <a:lstStyle/>
          <a:p>
            <a:r>
              <a:rPr lang="en-US" dirty="0"/>
              <a:t>7. Taking capital into account</a:t>
            </a:r>
            <a:br>
              <a:rPr lang="en-US" dirty="0"/>
            </a:br>
            <a:endParaRPr lang="en-US" dirty="0"/>
          </a:p>
        </p:txBody>
      </p:sp>
      <p:sp>
        <p:nvSpPr>
          <p:cNvPr id="3" name="Content Placeholder 2">
            <a:extLst>
              <a:ext uri="{FF2B5EF4-FFF2-40B4-BE49-F238E27FC236}">
                <a16:creationId xmlns:a16="http://schemas.microsoft.com/office/drawing/2014/main" id="{7E9CEAE5-0910-4933-8422-D4D048127F9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3209F6D-09F8-4322-BBBA-1AA627E7930B}"/>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93B4E7A2-EE81-4727-8A22-7EF4C6B71C09}"/>
              </a:ext>
            </a:extLst>
          </p:cNvPr>
          <p:cNvSpPr>
            <a:spLocks noGrp="1"/>
          </p:cNvSpPr>
          <p:nvPr>
            <p:ph type="sldNum" sz="quarter" idx="12"/>
          </p:nvPr>
        </p:nvSpPr>
        <p:spPr/>
        <p:txBody>
          <a:bodyPr/>
          <a:lstStyle/>
          <a:p>
            <a:fld id="{ED14398A-2D06-4C9A-A4EA-5909099F3F65}" type="slidenum">
              <a:rPr lang="en-US" smtClean="0"/>
              <a:t>26</a:t>
            </a:fld>
            <a:endParaRPr lang="en-US"/>
          </a:p>
        </p:txBody>
      </p:sp>
    </p:spTree>
    <p:extLst>
      <p:ext uri="{BB962C8B-B14F-4D97-AF65-F5344CB8AC3E}">
        <p14:creationId xmlns:p14="http://schemas.microsoft.com/office/powerpoint/2010/main" val="263190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613D-840A-480C-A265-A48BBAF6D467}"/>
              </a:ext>
            </a:extLst>
          </p:cNvPr>
          <p:cNvSpPr>
            <a:spLocks noGrp="1"/>
          </p:cNvSpPr>
          <p:nvPr>
            <p:ph type="title"/>
          </p:nvPr>
        </p:nvSpPr>
        <p:spPr/>
        <p:txBody>
          <a:bodyPr/>
          <a:lstStyle/>
          <a:p>
            <a:r>
              <a:rPr lang="en-US" dirty="0"/>
              <a:t>Support ratio and Demographic Dividend are widely used concepts and measures</a:t>
            </a:r>
          </a:p>
        </p:txBody>
      </p:sp>
      <p:sp>
        <p:nvSpPr>
          <p:cNvPr id="3" name="Content Placeholder 2">
            <a:extLst>
              <a:ext uri="{FF2B5EF4-FFF2-40B4-BE49-F238E27FC236}">
                <a16:creationId xmlns:a16="http://schemas.microsoft.com/office/drawing/2014/main" id="{F79107C4-41BD-462A-89C9-52B8FF4F8EC8}"/>
              </a:ext>
            </a:extLst>
          </p:cNvPr>
          <p:cNvSpPr>
            <a:spLocks noGrp="1"/>
          </p:cNvSpPr>
          <p:nvPr>
            <p:ph idx="1"/>
          </p:nvPr>
        </p:nvSpPr>
        <p:spPr/>
        <p:txBody>
          <a:bodyPr/>
          <a:lstStyle/>
          <a:p>
            <a:r>
              <a:rPr lang="en-US" dirty="0"/>
              <a:t>But not all income comes from labor; a third comes from capital.</a:t>
            </a:r>
          </a:p>
          <a:p>
            <a:r>
              <a:rPr lang="en-US" dirty="0"/>
              <a:t>Working age folks bring labor to the economy.</a:t>
            </a:r>
          </a:p>
          <a:p>
            <a:r>
              <a:rPr lang="en-US" dirty="0"/>
              <a:t>Elderly in most countries bring capital to the economy. </a:t>
            </a:r>
          </a:p>
          <a:p>
            <a:pPr lvl="1">
              <a:buFont typeface="Wingdings" panose="05000000000000000000" pitchFamily="2" charset="2"/>
              <a:buChar char="Ø"/>
            </a:pPr>
            <a:r>
              <a:rPr lang="en-US" dirty="0"/>
              <a:t>Asset (capital income) can pay for their old age consumption so they are not dependent on workers. </a:t>
            </a:r>
          </a:p>
          <a:p>
            <a:pPr lvl="1">
              <a:buFont typeface="Wingdings" panose="05000000000000000000" pitchFamily="2" charset="2"/>
              <a:buChar char="Ø"/>
            </a:pPr>
            <a:r>
              <a:rPr lang="en-US" dirty="0"/>
              <a:t>More capital raises the productivity and wages of workers (if invested domestically).</a:t>
            </a:r>
          </a:p>
        </p:txBody>
      </p:sp>
      <p:sp>
        <p:nvSpPr>
          <p:cNvPr id="4" name="Footer Placeholder 3">
            <a:extLst>
              <a:ext uri="{FF2B5EF4-FFF2-40B4-BE49-F238E27FC236}">
                <a16:creationId xmlns:a16="http://schemas.microsoft.com/office/drawing/2014/main" id="{64E10386-509A-4451-9405-F92A11ED616F}"/>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C9BC7C7C-3A13-4CBE-9ED1-C5616D64A79B}"/>
              </a:ext>
            </a:extLst>
          </p:cNvPr>
          <p:cNvSpPr>
            <a:spLocks noGrp="1"/>
          </p:cNvSpPr>
          <p:nvPr>
            <p:ph type="sldNum" sz="quarter" idx="12"/>
          </p:nvPr>
        </p:nvSpPr>
        <p:spPr/>
        <p:txBody>
          <a:bodyPr/>
          <a:lstStyle/>
          <a:p>
            <a:fld id="{ED14398A-2D06-4C9A-A4EA-5909099F3F65}" type="slidenum">
              <a:rPr lang="en-US" smtClean="0"/>
              <a:t>27</a:t>
            </a:fld>
            <a:endParaRPr lang="en-US"/>
          </a:p>
        </p:txBody>
      </p:sp>
    </p:spTree>
    <p:extLst>
      <p:ext uri="{BB962C8B-B14F-4D97-AF65-F5344CB8AC3E}">
        <p14:creationId xmlns:p14="http://schemas.microsoft.com/office/powerpoint/2010/main" val="2364184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3572"/>
          </a:xfrm>
        </p:spPr>
        <p:txBody>
          <a:bodyPr>
            <a:normAutofit/>
          </a:bodyPr>
          <a:lstStyle/>
          <a:p>
            <a:r>
              <a:rPr lang="en-US" sz="3600" dirty="0"/>
              <a:t>How does pop age </a:t>
            </a:r>
            <a:r>
              <a:rPr lang="en-US" sz="3600" dirty="0" err="1"/>
              <a:t>distrib</a:t>
            </a:r>
            <a:r>
              <a:rPr lang="en-US" sz="3600" dirty="0"/>
              <a:t> affect amount of capital?</a:t>
            </a:r>
          </a:p>
        </p:txBody>
      </p:sp>
      <p:sp>
        <p:nvSpPr>
          <p:cNvPr id="3" name="Content Placeholder 2"/>
          <p:cNvSpPr>
            <a:spLocks noGrp="1"/>
          </p:cNvSpPr>
          <p:nvPr>
            <p:ph idx="1"/>
          </p:nvPr>
        </p:nvSpPr>
        <p:spPr>
          <a:xfrm>
            <a:off x="838200" y="1205023"/>
            <a:ext cx="10515600" cy="5151327"/>
          </a:xfrm>
        </p:spPr>
        <p:txBody>
          <a:bodyPr>
            <a:normAutofit/>
          </a:bodyPr>
          <a:lstStyle/>
          <a:p>
            <a:r>
              <a:rPr lang="en-US" dirty="0"/>
              <a:t>Asset holdings by age are accumulated through saving, but also by inheritance, taxation, and changing relative asset prices (e.g. housing market, stock prices).</a:t>
            </a:r>
          </a:p>
          <a:p>
            <a:r>
              <a:rPr lang="en-US" dirty="0"/>
              <a:t>All these are reflected in NTA asset age profiles.</a:t>
            </a:r>
          </a:p>
          <a:p>
            <a:r>
              <a:rPr lang="en-US" dirty="0"/>
              <a:t>Because elderly have accumulated the most capital, population aging increases the amount of capital relative to labor (if normal life cycle patterns continue). </a:t>
            </a:r>
          </a:p>
        </p:txBody>
      </p:sp>
      <p:sp>
        <p:nvSpPr>
          <p:cNvPr id="4" name="Footer Placeholder 3"/>
          <p:cNvSpPr>
            <a:spLocks noGrp="1"/>
          </p:cNvSpPr>
          <p:nvPr>
            <p:ph type="ftr" sz="quarter" idx="11"/>
          </p:nvPr>
        </p:nvSpPr>
        <p:spPr/>
        <p:txBody>
          <a:bodyPr/>
          <a:lstStyle/>
          <a:p>
            <a:r>
              <a:rPr lang="nl-NL"/>
              <a:t>Ron Lee, UC Berkeley, April 2021</a:t>
            </a:r>
            <a:endParaRPr lang="en-US"/>
          </a:p>
        </p:txBody>
      </p:sp>
      <p:sp>
        <p:nvSpPr>
          <p:cNvPr id="5" name="Slide Number Placeholder 4"/>
          <p:cNvSpPr>
            <a:spLocks noGrp="1"/>
          </p:cNvSpPr>
          <p:nvPr>
            <p:ph type="sldNum" sz="quarter" idx="12"/>
          </p:nvPr>
        </p:nvSpPr>
        <p:spPr/>
        <p:txBody>
          <a:bodyPr/>
          <a:lstStyle/>
          <a:p>
            <a:fld id="{ABCCAEE4-D4E3-4645-A05D-1DD936C135FB}" type="slidenum">
              <a:rPr lang="en-US" smtClean="0"/>
              <a:t>28</a:t>
            </a:fld>
            <a:endParaRPr lang="en-US"/>
          </a:p>
        </p:txBody>
      </p:sp>
    </p:spTree>
    <p:extLst>
      <p:ext uri="{BB962C8B-B14F-4D97-AF65-F5344CB8AC3E}">
        <p14:creationId xmlns:p14="http://schemas.microsoft.com/office/powerpoint/2010/main" val="101837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for US: standardized asset income from 1981-2011</a:t>
            </a:r>
          </a:p>
        </p:txBody>
      </p:sp>
      <p:pic>
        <p:nvPicPr>
          <p:cNvPr id="4" name="Content Placeholder 3"/>
          <p:cNvPicPr>
            <a:picLocks noGrp="1" noChangeAspect="1"/>
          </p:cNvPicPr>
          <p:nvPr>
            <p:ph sz="half" idx="1"/>
          </p:nvPr>
        </p:nvPicPr>
        <p:blipFill>
          <a:blip r:embed="rId2"/>
          <a:stretch>
            <a:fillRect/>
          </a:stretch>
        </p:blipFill>
        <p:spPr>
          <a:xfrm>
            <a:off x="4823118" y="1690688"/>
            <a:ext cx="6186409" cy="4490906"/>
          </a:xfrm>
          <a:prstGeom prst="rect">
            <a:avLst/>
          </a:prstGeom>
        </p:spPr>
      </p:pic>
      <p:sp>
        <p:nvSpPr>
          <p:cNvPr id="5" name="Footer Placeholder 4"/>
          <p:cNvSpPr>
            <a:spLocks noGrp="1"/>
          </p:cNvSpPr>
          <p:nvPr>
            <p:ph type="ftr" sz="quarter" idx="11"/>
          </p:nvPr>
        </p:nvSpPr>
        <p:spPr/>
        <p:txBody>
          <a:bodyPr/>
          <a:lstStyle/>
          <a:p>
            <a:r>
              <a:rPr lang="nl-NL"/>
              <a:t>Ron Lee, UC Berkeley, April 2021</a:t>
            </a:r>
            <a:endParaRPr lang="en-US"/>
          </a:p>
        </p:txBody>
      </p:sp>
      <p:sp>
        <p:nvSpPr>
          <p:cNvPr id="6" name="Slide Number Placeholder 5"/>
          <p:cNvSpPr>
            <a:spLocks noGrp="1"/>
          </p:cNvSpPr>
          <p:nvPr>
            <p:ph type="sldNum" sz="quarter" idx="12"/>
          </p:nvPr>
        </p:nvSpPr>
        <p:spPr/>
        <p:txBody>
          <a:bodyPr/>
          <a:lstStyle/>
          <a:p>
            <a:fld id="{ABCCAEE4-D4E3-4645-A05D-1DD936C135FB}" type="slidenum">
              <a:rPr lang="en-US" smtClean="0"/>
              <a:t>29</a:t>
            </a:fld>
            <a:endParaRPr lang="en-US"/>
          </a:p>
        </p:txBody>
      </p:sp>
      <p:sp>
        <p:nvSpPr>
          <p:cNvPr id="10" name="Title 1">
            <a:extLst>
              <a:ext uri="{FF2B5EF4-FFF2-40B4-BE49-F238E27FC236}">
                <a16:creationId xmlns:a16="http://schemas.microsoft.com/office/drawing/2014/main" id="{220C42DF-9CBE-440B-8EED-3F4C05D49055}"/>
              </a:ext>
            </a:extLst>
          </p:cNvPr>
          <p:cNvSpPr txBox="1">
            <a:spLocks/>
          </p:cNvSpPr>
          <p:nvPr/>
        </p:nvSpPr>
        <p:spPr>
          <a:xfrm>
            <a:off x="934720" y="1690688"/>
            <a:ext cx="3243405" cy="4490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p>
        </p:txBody>
      </p:sp>
      <p:sp>
        <p:nvSpPr>
          <p:cNvPr id="2" name="TextBox 1">
            <a:extLst>
              <a:ext uri="{FF2B5EF4-FFF2-40B4-BE49-F238E27FC236}">
                <a16:creationId xmlns:a16="http://schemas.microsoft.com/office/drawing/2014/main" id="{FA035638-7D0E-4F50-AD1E-D074F1519EBE}"/>
              </a:ext>
            </a:extLst>
          </p:cNvPr>
          <p:cNvSpPr txBox="1"/>
          <p:nvPr/>
        </p:nvSpPr>
        <p:spPr>
          <a:xfrm>
            <a:off x="9352722" y="4184374"/>
            <a:ext cx="1610139" cy="923330"/>
          </a:xfrm>
          <a:prstGeom prst="rect">
            <a:avLst/>
          </a:prstGeom>
          <a:noFill/>
        </p:spPr>
        <p:txBody>
          <a:bodyPr wrap="square" rtlCol="0">
            <a:spAutoFit/>
          </a:bodyPr>
          <a:lstStyle/>
          <a:p>
            <a:r>
              <a:rPr lang="en-US" dirty="0"/>
              <a:t>Assets held mainly by elderly, 60+</a:t>
            </a:r>
          </a:p>
        </p:txBody>
      </p:sp>
    </p:spTree>
    <p:extLst>
      <p:ext uri="{BB962C8B-B14F-4D97-AF65-F5344CB8AC3E}">
        <p14:creationId xmlns:p14="http://schemas.microsoft.com/office/powerpoint/2010/main" val="113552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2790-DB1A-4C96-B130-57341E2636B7}"/>
              </a:ext>
            </a:extLst>
          </p:cNvPr>
          <p:cNvSpPr>
            <a:spLocks noGrp="1"/>
          </p:cNvSpPr>
          <p:nvPr>
            <p:ph type="title"/>
          </p:nvPr>
        </p:nvSpPr>
        <p:spPr/>
        <p:txBody>
          <a:bodyPr/>
          <a:lstStyle/>
          <a:p>
            <a:r>
              <a:rPr lang="en-US" dirty="0"/>
              <a:t>1. </a:t>
            </a: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The “demographic transition” in a population unfolds over a couple of centuries</a:t>
            </a:r>
            <a:endParaRPr lang="en-US" dirty="0"/>
          </a:p>
        </p:txBody>
      </p:sp>
      <p:sp>
        <p:nvSpPr>
          <p:cNvPr id="3" name="Content Placeholder 2">
            <a:extLst>
              <a:ext uri="{FF2B5EF4-FFF2-40B4-BE49-F238E27FC236}">
                <a16:creationId xmlns:a16="http://schemas.microsoft.com/office/drawing/2014/main" id="{CE3F49E6-B990-448C-BC42-569C92B62B4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F9132F1-69EE-4CA5-A151-A3C34DD2E8F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9FCFD7DA-C4F9-4A89-B6E5-4A169DF598A0}"/>
              </a:ext>
            </a:extLst>
          </p:cNvPr>
          <p:cNvSpPr>
            <a:spLocks noGrp="1"/>
          </p:cNvSpPr>
          <p:nvPr>
            <p:ph type="sldNum" sz="quarter" idx="12"/>
          </p:nvPr>
        </p:nvSpPr>
        <p:spPr/>
        <p:txBody>
          <a:bodyPr/>
          <a:lstStyle/>
          <a:p>
            <a:fld id="{ED14398A-2D06-4C9A-A4EA-5909099F3F65}" type="slidenum">
              <a:rPr lang="en-US" smtClean="0"/>
              <a:t>3</a:t>
            </a:fld>
            <a:endParaRPr lang="en-US"/>
          </a:p>
        </p:txBody>
      </p:sp>
    </p:spTree>
    <p:extLst>
      <p:ext uri="{BB962C8B-B14F-4D97-AF65-F5344CB8AC3E}">
        <p14:creationId xmlns:p14="http://schemas.microsoft.com/office/powerpoint/2010/main" val="1287969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dirty="0"/>
              <a:t>For closed economy, simulated ratios of capital to labor (K/L) and also Wage to Interest Rate (w/r) relative to 2015 = 1.0 for both based on NTA data, assuming Cobb-Douglas production function.</a:t>
            </a:r>
          </a:p>
        </p:txBody>
      </p:sp>
      <p:sp>
        <p:nvSpPr>
          <p:cNvPr id="4" name="Footer Placeholder 3"/>
          <p:cNvSpPr>
            <a:spLocks noGrp="1"/>
          </p:cNvSpPr>
          <p:nvPr>
            <p:ph type="ftr" sz="quarter" idx="11"/>
          </p:nvPr>
        </p:nvSpPr>
        <p:spPr/>
        <p:txBody>
          <a:bodyPr/>
          <a:lstStyle/>
          <a:p>
            <a:r>
              <a:rPr lang="nl-NL"/>
              <a:t>Ron Lee, UC Berkeley, April 2021</a:t>
            </a:r>
            <a:endParaRPr lang="en-US"/>
          </a:p>
        </p:txBody>
      </p:sp>
      <p:sp>
        <p:nvSpPr>
          <p:cNvPr id="5" name="Slide Number Placeholder 4"/>
          <p:cNvSpPr>
            <a:spLocks noGrp="1"/>
          </p:cNvSpPr>
          <p:nvPr>
            <p:ph type="sldNum" sz="quarter" idx="12"/>
          </p:nvPr>
        </p:nvSpPr>
        <p:spPr/>
        <p:txBody>
          <a:bodyPr/>
          <a:lstStyle/>
          <a:p>
            <a:fld id="{ED14398A-2D06-4C9A-A4EA-5909099F3F65}" type="slidenum">
              <a:rPr lang="en-US" smtClean="0"/>
              <a:t>30</a:t>
            </a:fld>
            <a:endParaRPr lang="en-US"/>
          </a:p>
        </p:txBody>
      </p:sp>
      <p:pic>
        <p:nvPicPr>
          <p:cNvPr id="15" name="Picture 14"/>
          <p:cNvPicPr>
            <a:picLocks noChangeAspect="1"/>
          </p:cNvPicPr>
          <p:nvPr/>
        </p:nvPicPr>
        <p:blipFill>
          <a:blip r:embed="rId2"/>
          <a:stretch>
            <a:fillRect/>
          </a:stretch>
        </p:blipFill>
        <p:spPr>
          <a:xfrm>
            <a:off x="942109" y="1997431"/>
            <a:ext cx="3349183" cy="2444570"/>
          </a:xfrm>
          <a:prstGeom prst="rect">
            <a:avLst/>
          </a:prstGeom>
        </p:spPr>
      </p:pic>
      <p:pic>
        <p:nvPicPr>
          <p:cNvPr id="18" name="Content Placeholder 17"/>
          <p:cNvPicPr>
            <a:picLocks noGrp="1" noChangeAspect="1"/>
          </p:cNvPicPr>
          <p:nvPr>
            <p:ph sz="half" idx="1"/>
          </p:nvPr>
        </p:nvPicPr>
        <p:blipFill>
          <a:blip r:embed="rId3"/>
          <a:stretch>
            <a:fillRect/>
          </a:stretch>
        </p:blipFill>
        <p:spPr>
          <a:xfrm>
            <a:off x="4367433" y="1997431"/>
            <a:ext cx="3360151" cy="2444570"/>
          </a:xfrm>
          <a:prstGeom prst="rect">
            <a:avLst/>
          </a:prstGeom>
        </p:spPr>
      </p:pic>
      <p:pic>
        <p:nvPicPr>
          <p:cNvPr id="19" name="Picture 18"/>
          <p:cNvPicPr>
            <a:picLocks noChangeAspect="1"/>
          </p:cNvPicPr>
          <p:nvPr/>
        </p:nvPicPr>
        <p:blipFill>
          <a:blip r:embed="rId4"/>
          <a:stretch>
            <a:fillRect/>
          </a:stretch>
        </p:blipFill>
        <p:spPr>
          <a:xfrm>
            <a:off x="7862828" y="2005977"/>
            <a:ext cx="3362420" cy="2444570"/>
          </a:xfrm>
          <a:prstGeom prst="rect">
            <a:avLst/>
          </a:prstGeom>
        </p:spPr>
      </p:pic>
      <p:sp>
        <p:nvSpPr>
          <p:cNvPr id="20" name="Title 1"/>
          <p:cNvSpPr txBox="1">
            <a:spLocks/>
          </p:cNvSpPr>
          <p:nvPr/>
        </p:nvSpPr>
        <p:spPr>
          <a:xfrm>
            <a:off x="942109" y="4697116"/>
            <a:ext cx="9846393" cy="151442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dirty="0"/>
              <a:t>When pop aging raises capital more than labor, the “capital intensity” of economy rises.</a:t>
            </a:r>
          </a:p>
          <a:p>
            <a:r>
              <a:rPr lang="en-US" sz="2000" dirty="0"/>
              <a:t> </a:t>
            </a:r>
          </a:p>
          <a:p>
            <a:pPr marL="342900" indent="-342900">
              <a:buFont typeface="Arial" panose="020B0604020202020204" pitchFamily="34" charset="0"/>
              <a:buChar char="•"/>
            </a:pPr>
            <a:r>
              <a:rPr lang="en-US" sz="2000" dirty="0"/>
              <a:t>Labor productivity and wages rise, interest rate falls.</a:t>
            </a:r>
          </a:p>
          <a:p>
            <a:endParaRPr lang="en-US" sz="2000" dirty="0"/>
          </a:p>
          <a:p>
            <a:pPr marL="342900" indent="-342900">
              <a:buFont typeface="Arial" panose="020B0604020202020204" pitchFamily="34" charset="0"/>
              <a:buChar char="•"/>
            </a:pPr>
            <a:r>
              <a:rPr lang="en-US" sz="2000" dirty="0"/>
              <a:t>Countries with biggest increases in K/L are earlier in demographic transition. </a:t>
            </a:r>
          </a:p>
        </p:txBody>
      </p:sp>
      <p:sp>
        <p:nvSpPr>
          <p:cNvPr id="2" name="TextBox 1"/>
          <p:cNvSpPr txBox="1"/>
          <p:nvPr/>
        </p:nvSpPr>
        <p:spPr>
          <a:xfrm>
            <a:off x="1524000" y="2076893"/>
            <a:ext cx="2190307" cy="369332"/>
          </a:xfrm>
          <a:prstGeom prst="rect">
            <a:avLst/>
          </a:prstGeom>
          <a:solidFill>
            <a:schemeClr val="bg1"/>
          </a:solidFill>
        </p:spPr>
        <p:txBody>
          <a:bodyPr wrap="square" rtlCol="0">
            <a:spAutoFit/>
          </a:bodyPr>
          <a:lstStyle/>
          <a:p>
            <a:r>
              <a:rPr lang="en-US" dirty="0"/>
              <a:t>Europe &amp; US</a:t>
            </a:r>
          </a:p>
        </p:txBody>
      </p:sp>
      <p:sp>
        <p:nvSpPr>
          <p:cNvPr id="10" name="TextBox 9"/>
          <p:cNvSpPr txBox="1"/>
          <p:nvPr/>
        </p:nvSpPr>
        <p:spPr>
          <a:xfrm>
            <a:off x="8785860" y="1945803"/>
            <a:ext cx="2190307" cy="369332"/>
          </a:xfrm>
          <a:prstGeom prst="rect">
            <a:avLst/>
          </a:prstGeom>
          <a:solidFill>
            <a:schemeClr val="bg1"/>
          </a:solidFill>
        </p:spPr>
        <p:txBody>
          <a:bodyPr wrap="square" rtlCol="0">
            <a:spAutoFit/>
          </a:bodyPr>
          <a:lstStyle/>
          <a:p>
            <a:r>
              <a:rPr lang="en-US" dirty="0"/>
              <a:t>Asia</a:t>
            </a:r>
          </a:p>
        </p:txBody>
      </p:sp>
      <p:sp>
        <p:nvSpPr>
          <p:cNvPr id="11" name="TextBox 10"/>
          <p:cNvSpPr txBox="1"/>
          <p:nvPr/>
        </p:nvSpPr>
        <p:spPr>
          <a:xfrm>
            <a:off x="5095536" y="2045364"/>
            <a:ext cx="2190307" cy="369332"/>
          </a:xfrm>
          <a:prstGeom prst="rect">
            <a:avLst/>
          </a:prstGeom>
          <a:solidFill>
            <a:schemeClr val="bg1"/>
          </a:solidFill>
        </p:spPr>
        <p:txBody>
          <a:bodyPr wrap="square" rtlCol="0">
            <a:spAutoFit/>
          </a:bodyPr>
          <a:lstStyle/>
          <a:p>
            <a:r>
              <a:rPr lang="en-US" dirty="0"/>
              <a:t>Latin America</a:t>
            </a:r>
          </a:p>
        </p:txBody>
      </p:sp>
      <p:sp>
        <p:nvSpPr>
          <p:cNvPr id="3" name="TextBox 2"/>
          <p:cNvSpPr txBox="1"/>
          <p:nvPr/>
        </p:nvSpPr>
        <p:spPr>
          <a:xfrm>
            <a:off x="3005469" y="2949433"/>
            <a:ext cx="1417675" cy="369332"/>
          </a:xfrm>
          <a:prstGeom prst="rect">
            <a:avLst/>
          </a:prstGeom>
          <a:noFill/>
        </p:spPr>
        <p:txBody>
          <a:bodyPr wrap="square" rtlCol="0">
            <a:spAutoFit/>
          </a:bodyPr>
          <a:lstStyle/>
          <a:p>
            <a:r>
              <a:rPr lang="en-US" dirty="0"/>
              <a:t>Germany, US</a:t>
            </a:r>
          </a:p>
        </p:txBody>
      </p:sp>
      <p:sp>
        <p:nvSpPr>
          <p:cNvPr id="13" name="TextBox 12"/>
          <p:cNvSpPr txBox="1"/>
          <p:nvPr/>
        </p:nvSpPr>
        <p:spPr>
          <a:xfrm>
            <a:off x="2205479" y="3625508"/>
            <a:ext cx="2217665" cy="369332"/>
          </a:xfrm>
          <a:prstGeom prst="rect">
            <a:avLst/>
          </a:prstGeom>
          <a:noFill/>
        </p:spPr>
        <p:txBody>
          <a:bodyPr wrap="square" rtlCol="0">
            <a:spAutoFit/>
          </a:bodyPr>
          <a:lstStyle/>
          <a:p>
            <a:r>
              <a:rPr lang="en-US" dirty="0"/>
              <a:t>Sweden, Austria, Italy</a:t>
            </a:r>
          </a:p>
        </p:txBody>
      </p:sp>
      <p:sp>
        <p:nvSpPr>
          <p:cNvPr id="16" name="TextBox 15"/>
          <p:cNvSpPr txBox="1"/>
          <p:nvPr/>
        </p:nvSpPr>
        <p:spPr>
          <a:xfrm>
            <a:off x="6962604" y="2230030"/>
            <a:ext cx="1417675" cy="369332"/>
          </a:xfrm>
          <a:prstGeom prst="rect">
            <a:avLst/>
          </a:prstGeom>
          <a:noFill/>
        </p:spPr>
        <p:txBody>
          <a:bodyPr wrap="square" rtlCol="0">
            <a:spAutoFit/>
          </a:bodyPr>
          <a:lstStyle/>
          <a:p>
            <a:r>
              <a:rPr lang="en-US" dirty="0"/>
              <a:t>Brazil</a:t>
            </a:r>
          </a:p>
        </p:txBody>
      </p:sp>
      <p:sp>
        <p:nvSpPr>
          <p:cNvPr id="17" name="TextBox 16"/>
          <p:cNvSpPr txBox="1"/>
          <p:nvPr/>
        </p:nvSpPr>
        <p:spPr>
          <a:xfrm>
            <a:off x="6486504" y="3094241"/>
            <a:ext cx="1745497" cy="369332"/>
          </a:xfrm>
          <a:prstGeom prst="rect">
            <a:avLst/>
          </a:prstGeom>
          <a:noFill/>
        </p:spPr>
        <p:txBody>
          <a:bodyPr wrap="square" rtlCol="0">
            <a:spAutoFit/>
          </a:bodyPr>
          <a:lstStyle/>
          <a:p>
            <a:r>
              <a:rPr lang="en-US" dirty="0"/>
              <a:t>Mexico, Uruguay</a:t>
            </a:r>
          </a:p>
        </p:txBody>
      </p:sp>
      <p:sp>
        <p:nvSpPr>
          <p:cNvPr id="21" name="TextBox 20"/>
          <p:cNvSpPr txBox="1"/>
          <p:nvPr/>
        </p:nvSpPr>
        <p:spPr>
          <a:xfrm>
            <a:off x="6421814" y="2580101"/>
            <a:ext cx="1874875" cy="369332"/>
          </a:xfrm>
          <a:prstGeom prst="rect">
            <a:avLst/>
          </a:prstGeom>
          <a:noFill/>
        </p:spPr>
        <p:txBody>
          <a:bodyPr wrap="square" rtlCol="0">
            <a:spAutoFit/>
          </a:bodyPr>
          <a:lstStyle/>
          <a:p>
            <a:r>
              <a:rPr lang="en-US" dirty="0"/>
              <a:t>Chile, Costa Rica</a:t>
            </a:r>
          </a:p>
        </p:txBody>
      </p:sp>
      <p:sp>
        <p:nvSpPr>
          <p:cNvPr id="22" name="TextBox 21"/>
          <p:cNvSpPr txBox="1"/>
          <p:nvPr/>
        </p:nvSpPr>
        <p:spPr>
          <a:xfrm>
            <a:off x="9691043" y="2406610"/>
            <a:ext cx="1826603" cy="646331"/>
          </a:xfrm>
          <a:prstGeom prst="rect">
            <a:avLst/>
          </a:prstGeom>
          <a:noFill/>
        </p:spPr>
        <p:txBody>
          <a:bodyPr wrap="square" rtlCol="0">
            <a:spAutoFit/>
          </a:bodyPr>
          <a:lstStyle/>
          <a:p>
            <a:r>
              <a:rPr lang="en-US" dirty="0"/>
              <a:t>Philippines, India, Thailand</a:t>
            </a:r>
          </a:p>
        </p:txBody>
      </p:sp>
      <p:sp>
        <p:nvSpPr>
          <p:cNvPr id="23" name="TextBox 22"/>
          <p:cNvSpPr txBox="1"/>
          <p:nvPr/>
        </p:nvSpPr>
        <p:spPr>
          <a:xfrm>
            <a:off x="9727647" y="3636510"/>
            <a:ext cx="1753394" cy="646331"/>
          </a:xfrm>
          <a:prstGeom prst="rect">
            <a:avLst/>
          </a:prstGeom>
          <a:noFill/>
        </p:spPr>
        <p:txBody>
          <a:bodyPr wrap="square" rtlCol="0">
            <a:spAutoFit/>
          </a:bodyPr>
          <a:lstStyle/>
          <a:p>
            <a:r>
              <a:rPr lang="en-US" dirty="0"/>
              <a:t>Japan, </a:t>
            </a:r>
            <a:r>
              <a:rPr lang="en-US" dirty="0" err="1"/>
              <a:t>Indonesiab</a:t>
            </a:r>
            <a:endParaRPr lang="en-US" dirty="0"/>
          </a:p>
        </p:txBody>
      </p:sp>
    </p:spTree>
    <p:extLst>
      <p:ext uri="{BB962C8B-B14F-4D97-AF65-F5344CB8AC3E}">
        <p14:creationId xmlns:p14="http://schemas.microsoft.com/office/powerpoint/2010/main" val="333921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672D92-F535-42CB-84F0-A87B20F8C9B1}"/>
              </a:ext>
            </a:extLst>
          </p:cNvPr>
          <p:cNvSpPr>
            <a:spLocks noGrp="1"/>
          </p:cNvSpPr>
          <p:nvPr>
            <p:ph type="title"/>
          </p:nvPr>
        </p:nvSpPr>
        <p:spPr/>
        <p:txBody>
          <a:bodyPr/>
          <a:lstStyle/>
          <a:p>
            <a:r>
              <a:rPr lang="en-US" dirty="0"/>
              <a:t>From preceding I expect</a:t>
            </a:r>
          </a:p>
        </p:txBody>
      </p:sp>
      <p:sp>
        <p:nvSpPr>
          <p:cNvPr id="8" name="Content Placeholder 7">
            <a:extLst>
              <a:ext uri="{FF2B5EF4-FFF2-40B4-BE49-F238E27FC236}">
                <a16:creationId xmlns:a16="http://schemas.microsoft.com/office/drawing/2014/main" id="{C56DE819-A223-422D-A407-316E90464912}"/>
              </a:ext>
            </a:extLst>
          </p:cNvPr>
          <p:cNvSpPr>
            <a:spLocks noGrp="1"/>
          </p:cNvSpPr>
          <p:nvPr>
            <p:ph idx="1"/>
          </p:nvPr>
        </p:nvSpPr>
        <p:spPr/>
        <p:txBody>
          <a:bodyPr/>
          <a:lstStyle/>
          <a:p>
            <a:r>
              <a:rPr lang="en-US" sz="3600" dirty="0"/>
              <a:t>Rising real wages (more capital per worker)</a:t>
            </a:r>
          </a:p>
          <a:p>
            <a:r>
              <a:rPr lang="en-US" sz="3600" dirty="0"/>
              <a:t> Higher  productivity (more capital per worker) and probably increased international capital flows</a:t>
            </a:r>
          </a:p>
          <a:p>
            <a:r>
              <a:rPr lang="en-US" sz="3600" dirty="0"/>
              <a:t>Lower interest rates (less labor per capital)</a:t>
            </a:r>
          </a:p>
          <a:p>
            <a:r>
              <a:rPr lang="en-US" sz="3600" dirty="0"/>
              <a:t>Above should reduce income inequality.</a:t>
            </a:r>
          </a:p>
          <a:p>
            <a:pPr marL="0" indent="0">
              <a:buNone/>
            </a:pPr>
            <a:endParaRPr lang="en-US" dirty="0"/>
          </a:p>
        </p:txBody>
      </p:sp>
      <p:sp>
        <p:nvSpPr>
          <p:cNvPr id="5" name="Footer Placeholder 4">
            <a:extLst>
              <a:ext uri="{FF2B5EF4-FFF2-40B4-BE49-F238E27FC236}">
                <a16:creationId xmlns:a16="http://schemas.microsoft.com/office/drawing/2014/main" id="{95D4909F-7FB2-43A7-99CF-649F69233A79}"/>
              </a:ext>
            </a:extLst>
          </p:cNvPr>
          <p:cNvSpPr>
            <a:spLocks noGrp="1"/>
          </p:cNvSpPr>
          <p:nvPr>
            <p:ph type="ftr" sz="quarter" idx="11"/>
          </p:nvPr>
        </p:nvSpPr>
        <p:spPr/>
        <p:txBody>
          <a:bodyPr/>
          <a:lstStyle/>
          <a:p>
            <a:r>
              <a:rPr lang="nl-NL"/>
              <a:t>Ron Lee, UC Berkeley, April 2021</a:t>
            </a:r>
            <a:endParaRPr lang="en-US"/>
          </a:p>
        </p:txBody>
      </p:sp>
      <p:sp>
        <p:nvSpPr>
          <p:cNvPr id="6" name="Slide Number Placeholder 5">
            <a:extLst>
              <a:ext uri="{FF2B5EF4-FFF2-40B4-BE49-F238E27FC236}">
                <a16:creationId xmlns:a16="http://schemas.microsoft.com/office/drawing/2014/main" id="{D90BA412-4DB0-4814-93E3-3E9EC497D545}"/>
              </a:ext>
            </a:extLst>
          </p:cNvPr>
          <p:cNvSpPr>
            <a:spLocks noGrp="1"/>
          </p:cNvSpPr>
          <p:nvPr>
            <p:ph type="sldNum" sz="quarter" idx="12"/>
          </p:nvPr>
        </p:nvSpPr>
        <p:spPr/>
        <p:txBody>
          <a:bodyPr/>
          <a:lstStyle/>
          <a:p>
            <a:fld id="{ED14398A-2D06-4C9A-A4EA-5909099F3F65}" type="slidenum">
              <a:rPr lang="en-US" smtClean="0"/>
              <a:t>31</a:t>
            </a:fld>
            <a:endParaRPr lang="en-US"/>
          </a:p>
        </p:txBody>
      </p:sp>
    </p:spTree>
    <p:extLst>
      <p:ext uri="{BB962C8B-B14F-4D97-AF65-F5344CB8AC3E}">
        <p14:creationId xmlns:p14="http://schemas.microsoft.com/office/powerpoint/2010/main" val="243137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6E42-8BF4-4484-A813-E71738A8DC34}"/>
              </a:ext>
            </a:extLst>
          </p:cNvPr>
          <p:cNvSpPr>
            <a:spLocks noGrp="1"/>
          </p:cNvSpPr>
          <p:nvPr>
            <p:ph type="title"/>
          </p:nvPr>
        </p:nvSpPr>
        <p:spPr/>
        <p:txBody>
          <a:bodyPr/>
          <a:lstStyle/>
          <a:p>
            <a:r>
              <a:rPr lang="en-US" dirty="0"/>
              <a:t>8. Discussion/Conclusions</a:t>
            </a:r>
          </a:p>
        </p:txBody>
      </p:sp>
      <p:sp>
        <p:nvSpPr>
          <p:cNvPr id="3" name="Content Placeholder 2">
            <a:extLst>
              <a:ext uri="{FF2B5EF4-FFF2-40B4-BE49-F238E27FC236}">
                <a16:creationId xmlns:a16="http://schemas.microsoft.com/office/drawing/2014/main" id="{98AC6CE4-E272-4726-A41F-45C997C2FF57}"/>
              </a:ext>
            </a:extLst>
          </p:cNvPr>
          <p:cNvSpPr>
            <a:spLocks noGrp="1"/>
          </p:cNvSpPr>
          <p:nvPr>
            <p:ph idx="1"/>
          </p:nvPr>
        </p:nvSpPr>
        <p:spPr/>
        <p:txBody>
          <a:bodyPr>
            <a:normAutofit fontScale="92500" lnSpcReduction="20000"/>
          </a:bodyPr>
          <a:lstStyle/>
          <a:p>
            <a:r>
              <a:rPr lang="en-US" dirty="0"/>
              <a:t>China reached a real demographic “Reversal” (in 2013 for Support Ratio) slowing growth of GDP and income per consumer in China.</a:t>
            </a:r>
          </a:p>
          <a:p>
            <a:r>
              <a:rPr lang="en-US" dirty="0"/>
              <a:t>Rest of world’s population is </a:t>
            </a:r>
            <a:r>
              <a:rPr lang="en-US" b="1" dirty="0"/>
              <a:t>mix</a:t>
            </a:r>
          </a:p>
          <a:p>
            <a:pPr lvl="1">
              <a:buFont typeface="Wingdings" panose="05000000000000000000" pitchFamily="2" charset="2"/>
              <a:buChar char="Ø"/>
            </a:pPr>
            <a:r>
              <a:rPr lang="en-US" b="1" dirty="0"/>
              <a:t>low </a:t>
            </a:r>
            <a:r>
              <a:rPr lang="en-US" b="1" dirty="0" err="1"/>
              <a:t>inc</a:t>
            </a:r>
            <a:r>
              <a:rPr lang="en-US" b="1" dirty="0"/>
              <a:t> </a:t>
            </a:r>
            <a:r>
              <a:rPr lang="en-US" dirty="0"/>
              <a:t>countries benefit from </a:t>
            </a:r>
            <a:r>
              <a:rPr lang="en-US" b="1" dirty="0"/>
              <a:t>demographic dividends</a:t>
            </a:r>
          </a:p>
          <a:p>
            <a:pPr lvl="1">
              <a:buFont typeface="Wingdings" panose="05000000000000000000" pitchFamily="2" charset="2"/>
              <a:buChar char="Ø"/>
            </a:pPr>
            <a:r>
              <a:rPr lang="en-US" b="1" dirty="0"/>
              <a:t>high </a:t>
            </a:r>
            <a:r>
              <a:rPr lang="en-US" b="1" dirty="0" err="1"/>
              <a:t>inc</a:t>
            </a:r>
            <a:r>
              <a:rPr lang="en-US" b="1" dirty="0"/>
              <a:t> </a:t>
            </a:r>
            <a:r>
              <a:rPr lang="en-US" dirty="0"/>
              <a:t>countries see costs of </a:t>
            </a:r>
            <a:r>
              <a:rPr lang="en-US" b="1" dirty="0"/>
              <a:t>continuing population aging</a:t>
            </a:r>
            <a:r>
              <a:rPr lang="en-US" dirty="0"/>
              <a:t>. </a:t>
            </a:r>
          </a:p>
          <a:p>
            <a:r>
              <a:rPr lang="en-US" dirty="0"/>
              <a:t>Relative to 1975-2000, future population change slows global GDP growth by 1.6%/y. </a:t>
            </a:r>
            <a:r>
              <a:rPr lang="en-US" b="1" dirty="0"/>
              <a:t>But per capita GDP will grow somewhat more rapidly.</a:t>
            </a:r>
          </a:p>
          <a:p>
            <a:r>
              <a:rPr lang="en-US" dirty="0"/>
              <a:t>Interest rates will continue to fall as more elderly bring more assets.</a:t>
            </a:r>
          </a:p>
          <a:p>
            <a:r>
              <a:rPr lang="en-US" dirty="0"/>
              <a:t>Real wages will rise due to more capital per worker in addition to technological progress. </a:t>
            </a:r>
          </a:p>
          <a:p>
            <a:r>
              <a:rPr lang="en-US" dirty="0"/>
              <a:t>Higher real wages and lower returns to capital should reduce income inequality.  </a:t>
            </a:r>
          </a:p>
          <a:p>
            <a:endParaRPr lang="en-US" dirty="0"/>
          </a:p>
          <a:p>
            <a:endParaRPr lang="en-US" dirty="0"/>
          </a:p>
        </p:txBody>
      </p:sp>
      <p:sp>
        <p:nvSpPr>
          <p:cNvPr id="4" name="Footer Placeholder 3">
            <a:extLst>
              <a:ext uri="{FF2B5EF4-FFF2-40B4-BE49-F238E27FC236}">
                <a16:creationId xmlns:a16="http://schemas.microsoft.com/office/drawing/2014/main" id="{9571EC33-F0C6-4660-BF51-4611651176A3}"/>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0A614163-299E-400B-BAC7-1A0F423CDB32}"/>
              </a:ext>
            </a:extLst>
          </p:cNvPr>
          <p:cNvSpPr>
            <a:spLocks noGrp="1"/>
          </p:cNvSpPr>
          <p:nvPr>
            <p:ph type="sldNum" sz="quarter" idx="12"/>
          </p:nvPr>
        </p:nvSpPr>
        <p:spPr/>
        <p:txBody>
          <a:bodyPr/>
          <a:lstStyle/>
          <a:p>
            <a:fld id="{ED14398A-2D06-4C9A-A4EA-5909099F3F65}" type="slidenum">
              <a:rPr lang="en-US" smtClean="0"/>
              <a:t>32</a:t>
            </a:fld>
            <a:endParaRPr lang="en-US"/>
          </a:p>
        </p:txBody>
      </p:sp>
    </p:spTree>
    <p:extLst>
      <p:ext uri="{BB962C8B-B14F-4D97-AF65-F5344CB8AC3E}">
        <p14:creationId xmlns:p14="http://schemas.microsoft.com/office/powerpoint/2010/main" val="187371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CC3CA-8B96-4827-A467-AB115EFD77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3B1BC3-7A09-4C7B-85E4-4931FA8EF8B4}"/>
              </a:ext>
            </a:extLst>
          </p:cNvPr>
          <p:cNvSpPr>
            <a:spLocks noGrp="1"/>
          </p:cNvSpPr>
          <p:nvPr>
            <p:ph idx="1"/>
          </p:nvPr>
        </p:nvSpPr>
        <p:spPr>
          <a:xfrm>
            <a:off x="616449" y="821933"/>
            <a:ext cx="10737351" cy="5355030"/>
          </a:xfrm>
        </p:spPr>
        <p:txBody>
          <a:bodyPr>
            <a:normAutofit/>
          </a:bodyPr>
          <a:lstStyle/>
          <a:p>
            <a:pPr marL="0" indent="0" algn="ctr">
              <a:buNone/>
            </a:pPr>
            <a:br>
              <a:rPr lang="en-US" sz="11500" dirty="0"/>
            </a:br>
            <a:r>
              <a:rPr lang="en-US" sz="11500" dirty="0"/>
              <a:t>END</a:t>
            </a:r>
          </a:p>
        </p:txBody>
      </p:sp>
      <p:sp>
        <p:nvSpPr>
          <p:cNvPr id="4" name="Footer Placeholder 3">
            <a:extLst>
              <a:ext uri="{FF2B5EF4-FFF2-40B4-BE49-F238E27FC236}">
                <a16:creationId xmlns:a16="http://schemas.microsoft.com/office/drawing/2014/main" id="{D81D5897-13A7-4DDF-B3DA-61141180C7BA}"/>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2875037F-B552-443A-B1F3-CBFD466F5373}"/>
              </a:ext>
            </a:extLst>
          </p:cNvPr>
          <p:cNvSpPr>
            <a:spLocks noGrp="1"/>
          </p:cNvSpPr>
          <p:nvPr>
            <p:ph type="sldNum" sz="quarter" idx="12"/>
          </p:nvPr>
        </p:nvSpPr>
        <p:spPr/>
        <p:txBody>
          <a:bodyPr/>
          <a:lstStyle/>
          <a:p>
            <a:fld id="{ED14398A-2D06-4C9A-A4EA-5909099F3F65}" type="slidenum">
              <a:rPr lang="en-US" smtClean="0"/>
              <a:t>33</a:t>
            </a:fld>
            <a:endParaRPr lang="en-US"/>
          </a:p>
        </p:txBody>
      </p:sp>
    </p:spTree>
    <p:extLst>
      <p:ext uri="{BB962C8B-B14F-4D97-AF65-F5344CB8AC3E}">
        <p14:creationId xmlns:p14="http://schemas.microsoft.com/office/powerpoint/2010/main" val="48522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FC90-6D23-4816-AF6E-323428DDCA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B8EBF5-0759-4315-8896-8B5C57BF2BD5}"/>
              </a:ext>
            </a:extLst>
          </p:cNvPr>
          <p:cNvSpPr>
            <a:spLocks noGrp="1"/>
          </p:cNvSpPr>
          <p:nvPr>
            <p:ph idx="1"/>
          </p:nvPr>
        </p:nvSpPr>
        <p:spPr/>
        <p:txBody>
          <a:bodyPr/>
          <a:lstStyle/>
          <a:p>
            <a:r>
              <a:rPr lang="en-US" dirty="0"/>
              <a:t>A population moves from many births and short life to low fertility and long life.</a:t>
            </a:r>
          </a:p>
          <a:p>
            <a:r>
              <a:rPr lang="en-US" dirty="0"/>
              <a:t>These changes bring changes in the population age distribution, the shares in the pop of children, working ages, and the elderly.</a:t>
            </a:r>
          </a:p>
          <a:p>
            <a:r>
              <a:rPr lang="en-US" dirty="0"/>
              <a:t>In mid transition, the share in working ages rises boosting the growth rate of per capita income: the “demographic dividend”.</a:t>
            </a:r>
          </a:p>
          <a:p>
            <a:r>
              <a:rPr lang="en-US" dirty="0"/>
              <a:t>Later in the transition, the share of elderly rises reducing the growth rate of per capita income and stressing societal support systems: costs of population aging.   </a:t>
            </a:r>
          </a:p>
        </p:txBody>
      </p:sp>
      <p:sp>
        <p:nvSpPr>
          <p:cNvPr id="4" name="Footer Placeholder 3">
            <a:extLst>
              <a:ext uri="{FF2B5EF4-FFF2-40B4-BE49-F238E27FC236}">
                <a16:creationId xmlns:a16="http://schemas.microsoft.com/office/drawing/2014/main" id="{833EFC97-9E83-492F-B4FE-F112F08CD75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19697A37-7FFF-4439-A80B-03FAB2E50325}"/>
              </a:ext>
            </a:extLst>
          </p:cNvPr>
          <p:cNvSpPr>
            <a:spLocks noGrp="1"/>
          </p:cNvSpPr>
          <p:nvPr>
            <p:ph type="sldNum" sz="quarter" idx="12"/>
          </p:nvPr>
        </p:nvSpPr>
        <p:spPr/>
        <p:txBody>
          <a:bodyPr/>
          <a:lstStyle/>
          <a:p>
            <a:fld id="{ED14398A-2D06-4C9A-A4EA-5909099F3F65}" type="slidenum">
              <a:rPr lang="en-US" smtClean="0"/>
              <a:t>4</a:t>
            </a:fld>
            <a:endParaRPr lang="en-US"/>
          </a:p>
        </p:txBody>
      </p:sp>
    </p:spTree>
    <p:extLst>
      <p:ext uri="{BB962C8B-B14F-4D97-AF65-F5344CB8AC3E}">
        <p14:creationId xmlns:p14="http://schemas.microsoft.com/office/powerpoint/2010/main" val="300575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91200" y="152400"/>
            <a:ext cx="4419600" cy="6153132"/>
          </a:xfrm>
        </p:spPr>
        <p:txBody>
          <a:bodyPr/>
          <a:lstStyle/>
          <a:p>
            <a:pPr marL="0" indent="0">
              <a:buNone/>
            </a:pPr>
            <a:endParaRPr lang="en-US" dirty="0"/>
          </a:p>
        </p:txBody>
      </p:sp>
      <p:sp>
        <p:nvSpPr>
          <p:cNvPr id="6" name="Text Placeholder 5"/>
          <p:cNvSpPr>
            <a:spLocks noGrp="1"/>
          </p:cNvSpPr>
          <p:nvPr>
            <p:ph type="body" sz="half" idx="2"/>
          </p:nvPr>
        </p:nvSpPr>
        <p:spPr>
          <a:xfrm>
            <a:off x="854091" y="3429000"/>
            <a:ext cx="2971800" cy="2754710"/>
          </a:xfrm>
        </p:spPr>
        <p:txBody>
          <a:bodyPr>
            <a:normAutofit/>
          </a:bodyPr>
          <a:lstStyle/>
          <a:p>
            <a:endParaRPr lang="en-US" dirty="0"/>
          </a:p>
        </p:txBody>
      </p:sp>
      <p:sp>
        <p:nvSpPr>
          <p:cNvPr id="3" name="Footer Placeholder 2"/>
          <p:cNvSpPr>
            <a:spLocks noGrp="1"/>
          </p:cNvSpPr>
          <p:nvPr>
            <p:ph type="ftr" sz="quarter" idx="11"/>
          </p:nvPr>
        </p:nvSpPr>
        <p:spPr/>
        <p:txBody>
          <a:bodyPr/>
          <a:lstStyle/>
          <a:p>
            <a:r>
              <a:rPr lang="en-US"/>
              <a:t>Ron Lee, UC Berkeley, April 2021</a:t>
            </a:r>
          </a:p>
        </p:txBody>
      </p:sp>
      <p:sp>
        <p:nvSpPr>
          <p:cNvPr id="4" name="Slide Number Placeholder 3"/>
          <p:cNvSpPr>
            <a:spLocks noGrp="1"/>
          </p:cNvSpPr>
          <p:nvPr>
            <p:ph type="sldNum" sz="quarter" idx="12"/>
          </p:nvPr>
        </p:nvSpPr>
        <p:spPr/>
        <p:txBody>
          <a:bodyPr/>
          <a:lstStyle/>
          <a:p>
            <a:fld id="{A31390CE-9936-48AD-9998-32B0D193AD39}" type="slidenum">
              <a:rPr lang="en-US" smtClean="0"/>
              <a:t>5</a:t>
            </a:fld>
            <a:endParaRPr lang="en-US"/>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07"/>
          <a:stretch/>
        </p:blipFill>
        <p:spPr bwMode="auto">
          <a:xfrm>
            <a:off x="6162045" y="151326"/>
            <a:ext cx="3286754"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05600" y="5334000"/>
            <a:ext cx="838200" cy="415498"/>
          </a:xfrm>
          <a:prstGeom prst="rect">
            <a:avLst/>
          </a:prstGeom>
          <a:noFill/>
        </p:spPr>
        <p:txBody>
          <a:bodyPr wrap="square" rtlCol="0">
            <a:spAutoFit/>
          </a:bodyPr>
          <a:lstStyle/>
          <a:p>
            <a:r>
              <a:rPr lang="en-US" sz="1050" dirty="0"/>
              <a:t>Youth </a:t>
            </a:r>
            <a:r>
              <a:rPr lang="en-US" sz="1050" dirty="0" err="1"/>
              <a:t>Dep</a:t>
            </a:r>
            <a:r>
              <a:rPr lang="en-US" sz="1050" dirty="0"/>
              <a:t> Ratio</a:t>
            </a:r>
          </a:p>
        </p:txBody>
      </p:sp>
      <p:sp>
        <p:nvSpPr>
          <p:cNvPr id="9" name="TextBox 8"/>
          <p:cNvSpPr txBox="1"/>
          <p:nvPr/>
        </p:nvSpPr>
        <p:spPr>
          <a:xfrm>
            <a:off x="9244309" y="5308242"/>
            <a:ext cx="1056645" cy="415498"/>
          </a:xfrm>
          <a:prstGeom prst="rect">
            <a:avLst/>
          </a:prstGeom>
          <a:noFill/>
        </p:spPr>
        <p:txBody>
          <a:bodyPr wrap="square" rtlCol="0">
            <a:spAutoFit/>
          </a:bodyPr>
          <a:lstStyle/>
          <a:p>
            <a:r>
              <a:rPr lang="en-US" sz="1050" dirty="0"/>
              <a:t>Old Age </a:t>
            </a:r>
            <a:r>
              <a:rPr lang="en-US" sz="1050" dirty="0" err="1"/>
              <a:t>Dep</a:t>
            </a:r>
            <a:r>
              <a:rPr lang="en-US" sz="1050" dirty="0"/>
              <a:t> Ratio</a:t>
            </a:r>
          </a:p>
        </p:txBody>
      </p:sp>
      <p:sp>
        <p:nvSpPr>
          <p:cNvPr id="11" name="Title 10">
            <a:extLst>
              <a:ext uri="{FF2B5EF4-FFF2-40B4-BE49-F238E27FC236}">
                <a16:creationId xmlns:a16="http://schemas.microsoft.com/office/drawing/2014/main" id="{B6A1F3EB-5C91-4D89-9DFB-C6B63245769B}"/>
              </a:ext>
            </a:extLst>
          </p:cNvPr>
          <p:cNvSpPr>
            <a:spLocks noGrp="1"/>
          </p:cNvSpPr>
          <p:nvPr>
            <p:ph type="title"/>
          </p:nvPr>
        </p:nvSpPr>
        <p:spPr/>
        <p:txBody>
          <a:bodyPr>
            <a:normAutofit fontScale="90000"/>
          </a:bodyPr>
          <a:lstStyle/>
          <a:p>
            <a:r>
              <a:rPr lang="en-US" dirty="0">
                <a:solidFill>
                  <a:prstClr val="black"/>
                </a:solidFill>
              </a:rPr>
              <a:t>A typical demographic Transition: </a:t>
            </a:r>
            <a:r>
              <a:rPr lang="en-US" b="1" dirty="0">
                <a:solidFill>
                  <a:prstClr val="black"/>
                </a:solidFill>
              </a:rPr>
              <a:t>Costa Rica, </a:t>
            </a:r>
            <a:r>
              <a:rPr lang="en-US" dirty="0">
                <a:solidFill>
                  <a:prstClr val="black"/>
                </a:solidFill>
              </a:rPr>
              <a:t>1950-2100.</a:t>
            </a:r>
            <a:br>
              <a:rPr lang="en-US" dirty="0"/>
            </a:br>
            <a:endParaRPr lang="en-US" dirty="0"/>
          </a:p>
        </p:txBody>
      </p:sp>
    </p:spTree>
    <p:extLst>
      <p:ext uri="{BB962C8B-B14F-4D97-AF65-F5344CB8AC3E}">
        <p14:creationId xmlns:p14="http://schemas.microsoft.com/office/powerpoint/2010/main" val="166985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F734-FCCF-4E25-AA7C-69BCDA1F8F15}"/>
              </a:ext>
            </a:extLst>
          </p:cNvPr>
          <p:cNvSpPr>
            <a:spLocks noGrp="1"/>
          </p:cNvSpPr>
          <p:nvPr>
            <p:ph type="title"/>
          </p:nvPr>
        </p:nvSpPr>
        <p:spPr/>
        <p:txBody>
          <a:bodyPr>
            <a:normAutofit/>
          </a:bodyPr>
          <a:lstStyle/>
          <a:p>
            <a:r>
              <a:rPr lang="en-US" dirty="0"/>
              <a:t>2. What are the economic consequences of these changes? First, global GDP.</a:t>
            </a:r>
          </a:p>
        </p:txBody>
      </p:sp>
      <p:sp>
        <p:nvSpPr>
          <p:cNvPr id="3" name="Content Placeholder 2">
            <a:extLst>
              <a:ext uri="{FF2B5EF4-FFF2-40B4-BE49-F238E27FC236}">
                <a16:creationId xmlns:a16="http://schemas.microsoft.com/office/drawing/2014/main" id="{BD8B41AA-5E96-4607-A264-06E92AE65BE3}"/>
              </a:ext>
            </a:extLst>
          </p:cNvPr>
          <p:cNvSpPr>
            <a:spLocks noGrp="1"/>
          </p:cNvSpPr>
          <p:nvPr>
            <p:ph idx="1"/>
          </p:nvPr>
        </p:nvSpPr>
        <p:spPr/>
        <p:txBody>
          <a:bodyPr/>
          <a:lstStyle/>
          <a:p>
            <a:endParaRPr lang="en-US" dirty="0"/>
          </a:p>
          <a:p>
            <a:r>
              <a:rPr lang="en-US" dirty="0"/>
              <a:t>Use age profiles from National Transfer Accounts. </a:t>
            </a:r>
          </a:p>
          <a:p>
            <a:r>
              <a:rPr lang="en-US" sz="2800" dirty="0"/>
              <a:t>Labor </a:t>
            </a:r>
            <a:r>
              <a:rPr lang="en-US" sz="2800" dirty="0" err="1"/>
              <a:t>inc</a:t>
            </a:r>
            <a:r>
              <a:rPr lang="en-US" sz="2800" dirty="0"/>
              <a:t> = wages and salaries + 2/3*self employment </a:t>
            </a:r>
            <a:r>
              <a:rPr lang="en-US" sz="2800" dirty="0" err="1"/>
              <a:t>inc</a:t>
            </a:r>
            <a:endParaRPr lang="en-US" sz="2800" dirty="0"/>
          </a:p>
          <a:p>
            <a:pPr marL="0" indent="0">
              <a:buNone/>
            </a:pPr>
            <a:r>
              <a:rPr lang="en-US" sz="2800" dirty="0"/>
              <a:t>	Averaged across males, females, and zeros</a:t>
            </a:r>
          </a:p>
          <a:p>
            <a:r>
              <a:rPr lang="en-US" sz="2800" dirty="0"/>
              <a:t>Consumption = household cons imputed to individuals + in-kind govt transfers like public education, public health care, long term care.</a:t>
            </a:r>
          </a:p>
          <a:p>
            <a:endParaRPr lang="en-US" dirty="0"/>
          </a:p>
        </p:txBody>
      </p:sp>
      <p:sp>
        <p:nvSpPr>
          <p:cNvPr id="4" name="Footer Placeholder 3">
            <a:extLst>
              <a:ext uri="{FF2B5EF4-FFF2-40B4-BE49-F238E27FC236}">
                <a16:creationId xmlns:a16="http://schemas.microsoft.com/office/drawing/2014/main" id="{74AD2737-A1BB-44F1-A43B-E7C33BCD6207}"/>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E1E3DB06-6B02-4A8F-A4D8-0348C923BCB6}"/>
              </a:ext>
            </a:extLst>
          </p:cNvPr>
          <p:cNvSpPr>
            <a:spLocks noGrp="1"/>
          </p:cNvSpPr>
          <p:nvPr>
            <p:ph type="sldNum" sz="quarter" idx="12"/>
          </p:nvPr>
        </p:nvSpPr>
        <p:spPr/>
        <p:txBody>
          <a:bodyPr/>
          <a:lstStyle/>
          <a:p>
            <a:fld id="{ED14398A-2D06-4C9A-A4EA-5909099F3F65}" type="slidenum">
              <a:rPr lang="en-US" smtClean="0"/>
              <a:t>6</a:t>
            </a:fld>
            <a:endParaRPr lang="en-US"/>
          </a:p>
        </p:txBody>
      </p:sp>
    </p:spTree>
    <p:extLst>
      <p:ext uri="{BB962C8B-B14F-4D97-AF65-F5344CB8AC3E}">
        <p14:creationId xmlns:p14="http://schemas.microsoft.com/office/powerpoint/2010/main" val="412318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635E-7AAC-4A5B-899E-44284DC29F06}"/>
              </a:ext>
            </a:extLst>
          </p:cNvPr>
          <p:cNvSpPr>
            <a:spLocks noGrp="1"/>
          </p:cNvSpPr>
          <p:nvPr>
            <p:ph type="title"/>
          </p:nvPr>
        </p:nvSpPr>
        <p:spPr>
          <a:xfrm>
            <a:off x="673240" y="301452"/>
            <a:ext cx="3237081" cy="4887964"/>
          </a:xfrm>
        </p:spPr>
        <p:txBody>
          <a:bodyPr>
            <a:normAutofit fontScale="90000"/>
          </a:bodyPr>
          <a:lstStyle/>
          <a:p>
            <a:pPr algn="l"/>
            <a:r>
              <a:rPr lang="en-US" sz="2400" dirty="0"/>
              <a:t>Average per capita labour income</a:t>
            </a:r>
            <a:br>
              <a:rPr lang="en-US" sz="2400" dirty="0"/>
            </a:br>
            <a:r>
              <a:rPr lang="en-US" sz="2400" dirty="0"/>
              <a:t>by age for countries by income group</a:t>
            </a:r>
            <a:br>
              <a:rPr lang="en-US" sz="2400" dirty="0"/>
            </a:br>
            <a:r>
              <a:rPr lang="en-US" sz="2400" dirty="0"/>
              <a:t>(expressed for each country as ratio to average labour income ages 30-49, 160 countries)</a:t>
            </a:r>
            <a:br>
              <a:rPr lang="en-US" sz="2400" dirty="0"/>
            </a:br>
            <a:br>
              <a:rPr lang="en-US" sz="2400" dirty="0"/>
            </a:br>
            <a:r>
              <a:rPr lang="en-US" sz="1400" dirty="0"/>
              <a:t>Source: Figure 1 in </a:t>
            </a:r>
            <a:r>
              <a:rPr lang="en-US" sz="1800" b="0" i="0" u="none" strike="noStrike" baseline="0" dirty="0">
                <a:latin typeface="Times New Roman" panose="02020603050405020304" pitchFamily="18" charset="0"/>
              </a:rPr>
              <a:t>United Nations</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Department of Economic and Social Affairs Population Division, </a:t>
            </a:r>
            <a:br>
              <a:rPr lang="en-US" sz="1800" b="0" i="0" u="none" strike="noStrike" baseline="0" dirty="0">
                <a:latin typeface="Times New Roman" panose="02020603050405020304" pitchFamily="18" charset="0"/>
              </a:rPr>
            </a:br>
            <a:r>
              <a:rPr lang="en-US" sz="1800" b="0" i="0" u="none" strike="noStrike" baseline="0" dirty="0">
                <a:latin typeface="Times New Roman" panose="02020603050405020304" pitchFamily="18" charset="0"/>
              </a:rPr>
              <a:t>Technical Paper No. 2017/1</a:t>
            </a:r>
            <a:br>
              <a:rPr lang="en-US" sz="1800" b="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“Support Ratios and Demographic</a:t>
            </a:r>
            <a:br>
              <a:rPr lang="en-US" sz="1800" i="0" u="none" strike="noStrike" baseline="0" dirty="0">
                <a:latin typeface="Times New Roman" panose="02020603050405020304" pitchFamily="18" charset="0"/>
              </a:rPr>
            </a:br>
            <a:r>
              <a:rPr lang="en-US" sz="1800" i="0" u="none" strike="noStrike" baseline="0" dirty="0">
                <a:latin typeface="Times New Roman" panose="02020603050405020304" pitchFamily="18" charset="0"/>
              </a:rPr>
              <a:t>Dividends: Estimates for the World”</a:t>
            </a:r>
            <a:endParaRPr lang="en-US" sz="1400" dirty="0"/>
          </a:p>
        </p:txBody>
      </p:sp>
      <p:pic>
        <p:nvPicPr>
          <p:cNvPr id="7" name="Content Placeholder 6">
            <a:extLst>
              <a:ext uri="{FF2B5EF4-FFF2-40B4-BE49-F238E27FC236}">
                <a16:creationId xmlns:a16="http://schemas.microsoft.com/office/drawing/2014/main" id="{E7D73A10-8268-4138-8049-A1C947D22275}"/>
              </a:ext>
            </a:extLst>
          </p:cNvPr>
          <p:cNvPicPr>
            <a:picLocks noGrp="1" noChangeAspect="1"/>
          </p:cNvPicPr>
          <p:nvPr>
            <p:ph idx="1"/>
          </p:nvPr>
        </p:nvPicPr>
        <p:blipFill rotWithShape="1">
          <a:blip r:embed="rId2"/>
          <a:srcRect l="19823" t="10930"/>
          <a:stretch/>
        </p:blipFill>
        <p:spPr>
          <a:xfrm>
            <a:off x="3910320" y="562708"/>
            <a:ext cx="7964099" cy="5793642"/>
          </a:xfrm>
        </p:spPr>
      </p:pic>
      <p:sp>
        <p:nvSpPr>
          <p:cNvPr id="4" name="Footer Placeholder 3">
            <a:extLst>
              <a:ext uri="{FF2B5EF4-FFF2-40B4-BE49-F238E27FC236}">
                <a16:creationId xmlns:a16="http://schemas.microsoft.com/office/drawing/2014/main" id="{A18AAB5D-F087-49CC-BCF3-0D99B1D9D1D5}"/>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AECB6CF7-082C-4258-BF1C-CEF93038314A}"/>
              </a:ext>
            </a:extLst>
          </p:cNvPr>
          <p:cNvSpPr>
            <a:spLocks noGrp="1"/>
          </p:cNvSpPr>
          <p:nvPr>
            <p:ph type="sldNum" sz="quarter" idx="12"/>
          </p:nvPr>
        </p:nvSpPr>
        <p:spPr/>
        <p:txBody>
          <a:bodyPr/>
          <a:lstStyle/>
          <a:p>
            <a:fld id="{ED14398A-2D06-4C9A-A4EA-5909099F3F65}" type="slidenum">
              <a:rPr lang="en-US" smtClean="0"/>
              <a:t>7</a:t>
            </a:fld>
            <a:endParaRPr lang="en-US"/>
          </a:p>
        </p:txBody>
      </p:sp>
      <p:pic>
        <p:nvPicPr>
          <p:cNvPr id="8" name="Picture 7">
            <a:extLst>
              <a:ext uri="{FF2B5EF4-FFF2-40B4-BE49-F238E27FC236}">
                <a16:creationId xmlns:a16="http://schemas.microsoft.com/office/drawing/2014/main" id="{6F43C8F9-2A1D-4EAB-BA56-D112D0D88FA2}"/>
              </a:ext>
            </a:extLst>
          </p:cNvPr>
          <p:cNvPicPr>
            <a:picLocks noChangeAspect="1"/>
          </p:cNvPicPr>
          <p:nvPr/>
        </p:nvPicPr>
        <p:blipFill>
          <a:blip r:embed="rId3"/>
          <a:stretch>
            <a:fillRect/>
          </a:stretch>
        </p:blipFill>
        <p:spPr>
          <a:xfrm>
            <a:off x="5428550" y="1326382"/>
            <a:ext cx="1288774" cy="944360"/>
          </a:xfrm>
          <a:prstGeom prst="rect">
            <a:avLst/>
          </a:prstGeom>
        </p:spPr>
      </p:pic>
    </p:spTree>
    <p:extLst>
      <p:ext uri="{BB962C8B-B14F-4D97-AF65-F5344CB8AC3E}">
        <p14:creationId xmlns:p14="http://schemas.microsoft.com/office/powerpoint/2010/main" val="160794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7657-03E1-4056-ADCA-65F3441AD1D9}"/>
              </a:ext>
            </a:extLst>
          </p:cNvPr>
          <p:cNvSpPr>
            <a:spLocks noGrp="1"/>
          </p:cNvSpPr>
          <p:nvPr>
            <p:ph type="title"/>
          </p:nvPr>
        </p:nvSpPr>
        <p:spPr/>
        <p:txBody>
          <a:bodyPr/>
          <a:lstStyle/>
          <a:p>
            <a:r>
              <a:rPr lang="en-US" dirty="0"/>
              <a:t>Use these to find effect of population on global GDP</a:t>
            </a:r>
          </a:p>
        </p:txBody>
      </p:sp>
      <p:sp>
        <p:nvSpPr>
          <p:cNvPr id="3" name="Content Placeholder 2">
            <a:extLst>
              <a:ext uri="{FF2B5EF4-FFF2-40B4-BE49-F238E27FC236}">
                <a16:creationId xmlns:a16="http://schemas.microsoft.com/office/drawing/2014/main" id="{9192ACF3-286E-4082-B991-5BA2FF9C613F}"/>
              </a:ext>
            </a:extLst>
          </p:cNvPr>
          <p:cNvSpPr>
            <a:spLocks noGrp="1"/>
          </p:cNvSpPr>
          <p:nvPr>
            <p:ph idx="1"/>
          </p:nvPr>
        </p:nvSpPr>
        <p:spPr/>
        <p:txBody>
          <a:bodyPr>
            <a:normAutofit/>
          </a:bodyPr>
          <a:lstStyle/>
          <a:p>
            <a:pPr marL="514350" indent="-514350">
              <a:buFont typeface="+mj-lt"/>
              <a:buAutoNum type="arabicPeriod"/>
            </a:pPr>
            <a:r>
              <a:rPr lang="en-US" dirty="0"/>
              <a:t>Calculate “effective labor” in </a:t>
            </a:r>
            <a:r>
              <a:rPr lang="en-US" dirty="0" err="1"/>
              <a:t>ppp</a:t>
            </a:r>
            <a:r>
              <a:rPr lang="en-US" dirty="0"/>
              <a:t> adjusted monetary units </a:t>
            </a:r>
            <a:r>
              <a:rPr lang="en-US" b="1" dirty="0"/>
              <a:t>for each </a:t>
            </a:r>
            <a:r>
              <a:rPr lang="en-US" b="1"/>
              <a:t>of 186</a:t>
            </a:r>
            <a:r>
              <a:rPr lang="en-US"/>
              <a:t> </a:t>
            </a:r>
            <a:r>
              <a:rPr lang="en-US" dirty="0"/>
              <a:t>countries </a:t>
            </a:r>
          </a:p>
          <a:p>
            <a:pPr lvl="1"/>
            <a:r>
              <a:rPr lang="en-US" dirty="0"/>
              <a:t>Multiply pop age distribution times NTA labor income age profile and sum.</a:t>
            </a:r>
          </a:p>
          <a:p>
            <a:pPr lvl="1"/>
            <a:r>
              <a:rPr lang="en-US" dirty="0"/>
              <a:t>Do for past, present and future UN pop data. </a:t>
            </a:r>
          </a:p>
          <a:p>
            <a:pPr lvl="1"/>
            <a:r>
              <a:rPr lang="en-US" dirty="0"/>
              <a:t>Gives total labor income in each year if only demography varies</a:t>
            </a:r>
          </a:p>
          <a:p>
            <a:pPr marL="514350" indent="-514350">
              <a:buFont typeface="+mj-lt"/>
              <a:buAutoNum type="arabicPeriod"/>
            </a:pPr>
            <a:r>
              <a:rPr lang="en-US" dirty="0"/>
              <a:t>Add these up across all countries to get global labor income estimate net of productivity growth. Just demography. </a:t>
            </a:r>
          </a:p>
          <a:p>
            <a:pPr lvl="1"/>
            <a:r>
              <a:rPr lang="en-US" dirty="0"/>
              <a:t>Reflects demographic change in each country</a:t>
            </a:r>
          </a:p>
          <a:p>
            <a:pPr lvl="1"/>
            <a:r>
              <a:rPr lang="en-US" dirty="0"/>
              <a:t>Reflects productivity differences across countries.</a:t>
            </a:r>
          </a:p>
          <a:p>
            <a:pPr marL="514350" indent="-514350">
              <a:buFont typeface="+mj-lt"/>
              <a:buAutoNum type="arabicPeriod"/>
            </a:pPr>
            <a:r>
              <a:rPr lang="en-US" dirty="0"/>
              <a:t>Assume labor income is fixed share of GDP (not quite true).</a:t>
            </a:r>
          </a:p>
        </p:txBody>
      </p:sp>
      <p:sp>
        <p:nvSpPr>
          <p:cNvPr id="4" name="Footer Placeholder 3">
            <a:extLst>
              <a:ext uri="{FF2B5EF4-FFF2-40B4-BE49-F238E27FC236}">
                <a16:creationId xmlns:a16="http://schemas.microsoft.com/office/drawing/2014/main" id="{B6793D29-05A9-446B-8A43-D82D1A0BB909}"/>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D08E3F19-C880-4F9D-AF57-5FE1327982B7}"/>
              </a:ext>
            </a:extLst>
          </p:cNvPr>
          <p:cNvSpPr>
            <a:spLocks noGrp="1"/>
          </p:cNvSpPr>
          <p:nvPr>
            <p:ph type="sldNum" sz="quarter" idx="12"/>
          </p:nvPr>
        </p:nvSpPr>
        <p:spPr/>
        <p:txBody>
          <a:bodyPr/>
          <a:lstStyle/>
          <a:p>
            <a:fld id="{ED14398A-2D06-4C9A-A4EA-5909099F3F65}" type="slidenum">
              <a:rPr lang="en-US" smtClean="0"/>
              <a:t>8</a:t>
            </a:fld>
            <a:endParaRPr lang="en-US"/>
          </a:p>
        </p:txBody>
      </p:sp>
    </p:spTree>
    <p:extLst>
      <p:ext uri="{BB962C8B-B14F-4D97-AF65-F5344CB8AC3E}">
        <p14:creationId xmlns:p14="http://schemas.microsoft.com/office/powerpoint/2010/main" val="92386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1902A6-24E8-4D1F-A788-418B17581E84}"/>
              </a:ext>
            </a:extLst>
          </p:cNvPr>
          <p:cNvPicPr>
            <a:picLocks noGrp="1" noChangeAspect="1"/>
          </p:cNvPicPr>
          <p:nvPr>
            <p:ph idx="1"/>
          </p:nvPr>
        </p:nvPicPr>
        <p:blipFill>
          <a:blip r:embed="rId2"/>
          <a:stretch>
            <a:fillRect/>
          </a:stretch>
        </p:blipFill>
        <p:spPr>
          <a:xfrm>
            <a:off x="3101825" y="353828"/>
            <a:ext cx="8013850" cy="5823135"/>
          </a:xfrm>
          <a:prstGeom prst="rect">
            <a:avLst/>
          </a:prstGeom>
        </p:spPr>
      </p:pic>
      <p:sp>
        <p:nvSpPr>
          <p:cNvPr id="4" name="Footer Placeholder 3">
            <a:extLst>
              <a:ext uri="{FF2B5EF4-FFF2-40B4-BE49-F238E27FC236}">
                <a16:creationId xmlns:a16="http://schemas.microsoft.com/office/drawing/2014/main" id="{5F0D7A82-ED04-49D5-896B-AC074F59ECEC}"/>
              </a:ext>
            </a:extLst>
          </p:cNvPr>
          <p:cNvSpPr>
            <a:spLocks noGrp="1"/>
          </p:cNvSpPr>
          <p:nvPr>
            <p:ph type="ftr" sz="quarter" idx="11"/>
          </p:nvPr>
        </p:nvSpPr>
        <p:spPr/>
        <p:txBody>
          <a:bodyPr/>
          <a:lstStyle/>
          <a:p>
            <a:r>
              <a:rPr lang="nl-NL"/>
              <a:t>Ron Lee, UC Berkeley, April 2021</a:t>
            </a:r>
            <a:endParaRPr lang="en-US"/>
          </a:p>
        </p:txBody>
      </p:sp>
      <p:sp>
        <p:nvSpPr>
          <p:cNvPr id="5" name="Slide Number Placeholder 4">
            <a:extLst>
              <a:ext uri="{FF2B5EF4-FFF2-40B4-BE49-F238E27FC236}">
                <a16:creationId xmlns:a16="http://schemas.microsoft.com/office/drawing/2014/main" id="{E96426F4-36EA-4650-AC49-0AD6A385E13D}"/>
              </a:ext>
            </a:extLst>
          </p:cNvPr>
          <p:cNvSpPr>
            <a:spLocks noGrp="1"/>
          </p:cNvSpPr>
          <p:nvPr>
            <p:ph type="sldNum" sz="quarter" idx="12"/>
          </p:nvPr>
        </p:nvSpPr>
        <p:spPr/>
        <p:txBody>
          <a:bodyPr/>
          <a:lstStyle/>
          <a:p>
            <a:fld id="{ED14398A-2D06-4C9A-A4EA-5909099F3F65}" type="slidenum">
              <a:rPr lang="en-US" smtClean="0"/>
              <a:t>9</a:t>
            </a:fld>
            <a:endParaRPr lang="en-US"/>
          </a:p>
        </p:txBody>
      </p:sp>
      <p:sp>
        <p:nvSpPr>
          <p:cNvPr id="7" name="Title 1">
            <a:extLst>
              <a:ext uri="{FF2B5EF4-FFF2-40B4-BE49-F238E27FC236}">
                <a16:creationId xmlns:a16="http://schemas.microsoft.com/office/drawing/2014/main" id="{0EE972A4-487B-491D-9E78-70659D7010EB}"/>
              </a:ext>
            </a:extLst>
          </p:cNvPr>
          <p:cNvSpPr>
            <a:spLocks noGrp="1"/>
          </p:cNvSpPr>
          <p:nvPr>
            <p:ph type="title"/>
          </p:nvPr>
        </p:nvSpPr>
        <p:spPr>
          <a:xfrm>
            <a:off x="838200" y="365125"/>
            <a:ext cx="2263625" cy="1649413"/>
          </a:xfrm>
        </p:spPr>
        <p:txBody>
          <a:bodyPr>
            <a:noAutofit/>
          </a:bodyPr>
          <a:lstStyle/>
          <a:p>
            <a:r>
              <a:rPr lang="en-US" sz="2400" dirty="0"/>
              <a:t>From Maddison, World Bank etc. </a:t>
            </a:r>
            <a:br>
              <a:rPr lang="en-US" sz="2400" dirty="0"/>
            </a:br>
            <a:r>
              <a:rPr lang="en-US" sz="2400" dirty="0"/>
              <a:t>Then our projection.</a:t>
            </a:r>
          </a:p>
        </p:txBody>
      </p:sp>
    </p:spTree>
    <p:extLst>
      <p:ext uri="{BB962C8B-B14F-4D97-AF65-F5344CB8AC3E}">
        <p14:creationId xmlns:p14="http://schemas.microsoft.com/office/powerpoint/2010/main" val="399078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54227</TotalTime>
  <Words>2100</Words>
  <Application>Microsoft Office PowerPoint</Application>
  <PresentationFormat>Widescreen</PresentationFormat>
  <Paragraphs>228</Paragraphs>
  <Slides>33</Slides>
  <Notes>2</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        Economic consequences of slower population growth and faster aging: Will there be a Great Demographic Reversal? </vt:lpstr>
      <vt:lpstr>Not a critique of Great Reversal, but rather looking at some similar issues from different perspective.</vt:lpstr>
      <vt:lpstr>1. The “demographic transition” in a population unfolds over a couple of centuries</vt:lpstr>
      <vt:lpstr>PowerPoint Presentation</vt:lpstr>
      <vt:lpstr>A typical demographic Transition: Costa Rica, 1950-2100. </vt:lpstr>
      <vt:lpstr>2. What are the economic consequences of these changes? First, global GDP.</vt:lpstr>
      <vt:lpstr>Average per capita labour income by age for countries by income group (expressed for each country as ratio to average labour income ages 30-49, 160 countries)  Source: Figure 1 in United Nations Department of Economic and Social Affairs Population Division,  Technical Paper No. 2017/1 “Support Ratios and Demographic Dividends: Estimates for the World”</vt:lpstr>
      <vt:lpstr>Use these to find effect of population on global GDP</vt:lpstr>
      <vt:lpstr>From Maddison, World Bank etc.  Then our projection.</vt:lpstr>
      <vt:lpstr>PowerPoint Presentation</vt:lpstr>
      <vt:lpstr>PowerPoint Presentation</vt:lpstr>
      <vt:lpstr>Era of population driven global GDP growth is over!</vt:lpstr>
      <vt:lpstr>PowerPoint Presentation</vt:lpstr>
      <vt:lpstr>Per capita GDP growth will be much less affected.</vt:lpstr>
      <vt:lpstr>3. Most worries about pop aging are due not to the production side, but to redistribution</vt:lpstr>
      <vt:lpstr>Average per capita consumption by age for countries by income group (expressed for each country as ratio to average labour income ages 30-49, 160 countries)  Source: Figure 2 in United Nations Department of Economic and Social Affairs Population Division,  Technical Paper No. 2017/1 “Support Ratios and Demographic Dividends: Estimates for the World”</vt:lpstr>
      <vt:lpstr>Age profiles change over time </vt:lpstr>
      <vt:lpstr>From United Nations, World Population Aging (Highlights), 2019, using NTA data</vt:lpstr>
      <vt:lpstr>How the gap between consumption and labor income at each age was made up in US, 2011 (NTA)</vt:lpstr>
      <vt:lpstr>Why is this a concern?</vt:lpstr>
      <vt:lpstr>Support ratio is simplest approach, reflecting dependency</vt:lpstr>
      <vt:lpstr>Support Ratio = ratio of Potential workers to potential consumers</vt:lpstr>
      <vt:lpstr>PowerPoint Presentation</vt:lpstr>
      <vt:lpstr>A “Great Demographic Reversal” -- Support ratio in China</vt:lpstr>
      <vt:lpstr>Great Reversal? Maybe. Less clear.   On global scale, supp ratio stops rising around now.   But Hi Inc countries have been aging for awhile.   Low Inc and Lower Mid Inc countries still in dividend phase.</vt:lpstr>
      <vt:lpstr>7. Taking capital into account </vt:lpstr>
      <vt:lpstr>Support ratio and Demographic Dividend are widely used concepts and measures</vt:lpstr>
      <vt:lpstr>How does pop age distrib affect amount of capital?</vt:lpstr>
      <vt:lpstr>Example for US: standardized asset income from 1981-2011</vt:lpstr>
      <vt:lpstr>For closed economy, simulated ratios of capital to labor (K/L) and also Wage to Interest Rate (w/r) relative to 2015 = 1.0 for both based on NTA data, assuming Cobb-Douglas production function.</vt:lpstr>
      <vt:lpstr>From preceding I expect</vt:lpstr>
      <vt:lpstr>8. Discussion/Conclusions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Lee</dc:creator>
  <cp:lastModifiedBy>Ronald Lee</cp:lastModifiedBy>
  <cp:revision>380</cp:revision>
  <cp:lastPrinted>2019-07-10T04:48:59Z</cp:lastPrinted>
  <dcterms:created xsi:type="dcterms:W3CDTF">2017-10-11T16:43:45Z</dcterms:created>
  <dcterms:modified xsi:type="dcterms:W3CDTF">2021-04-14T03:47:07Z</dcterms:modified>
</cp:coreProperties>
</file>